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handoutMasterIdLst>
    <p:handoutMasterId r:id="rId48"/>
  </p:handoutMasterIdLst>
  <p:sldIdLst>
    <p:sldId id="466" r:id="rId2"/>
    <p:sldId id="712" r:id="rId3"/>
    <p:sldId id="713" r:id="rId4"/>
    <p:sldId id="714" r:id="rId5"/>
    <p:sldId id="715" r:id="rId6"/>
    <p:sldId id="716" r:id="rId7"/>
    <p:sldId id="717" r:id="rId8"/>
    <p:sldId id="718" r:id="rId9"/>
    <p:sldId id="719" r:id="rId10"/>
    <p:sldId id="720" r:id="rId11"/>
    <p:sldId id="721" r:id="rId12"/>
    <p:sldId id="722" r:id="rId13"/>
    <p:sldId id="723" r:id="rId14"/>
    <p:sldId id="724" r:id="rId15"/>
    <p:sldId id="725" r:id="rId16"/>
    <p:sldId id="726" r:id="rId17"/>
    <p:sldId id="727" r:id="rId18"/>
    <p:sldId id="728" r:id="rId19"/>
    <p:sldId id="729" r:id="rId20"/>
    <p:sldId id="730" r:id="rId21"/>
    <p:sldId id="731" r:id="rId22"/>
    <p:sldId id="732" r:id="rId23"/>
    <p:sldId id="733" r:id="rId24"/>
    <p:sldId id="734" r:id="rId25"/>
    <p:sldId id="735" r:id="rId26"/>
    <p:sldId id="736" r:id="rId27"/>
    <p:sldId id="737" r:id="rId28"/>
    <p:sldId id="738" r:id="rId29"/>
    <p:sldId id="739" r:id="rId30"/>
    <p:sldId id="740" r:id="rId31"/>
    <p:sldId id="741" r:id="rId32"/>
    <p:sldId id="742" r:id="rId33"/>
    <p:sldId id="743" r:id="rId34"/>
    <p:sldId id="744" r:id="rId35"/>
    <p:sldId id="745" r:id="rId36"/>
    <p:sldId id="746" r:id="rId37"/>
    <p:sldId id="747" r:id="rId38"/>
    <p:sldId id="748" r:id="rId39"/>
    <p:sldId id="749" r:id="rId40"/>
    <p:sldId id="750" r:id="rId41"/>
    <p:sldId id="751" r:id="rId42"/>
    <p:sldId id="752" r:id="rId43"/>
    <p:sldId id="753" r:id="rId44"/>
    <p:sldId id="754" r:id="rId45"/>
    <p:sldId id="519"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28" userDrawn="1">
          <p15:clr>
            <a:srgbClr val="A4A3A4"/>
          </p15:clr>
        </p15:guide>
        <p15:guide id="2" pos="288" userDrawn="1">
          <p15:clr>
            <a:srgbClr val="A4A3A4"/>
          </p15:clr>
        </p15:guide>
        <p15:guide id="3" orient="horz" pos="4224" userDrawn="1">
          <p15:clr>
            <a:srgbClr val="A4A3A4"/>
          </p15:clr>
        </p15:guide>
        <p15:guide id="4" orient="horz" pos="768"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7FA3"/>
    <a:srgbClr val="D4EAE4"/>
    <a:srgbClr val="0015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D5ABB26-0587-4C30-8999-92F81FD0307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579" autoAdjust="0"/>
    <p:restoredTop sz="86409" autoAdjust="0"/>
  </p:normalViewPr>
  <p:slideViewPr>
    <p:cSldViewPr>
      <p:cViewPr varScale="1">
        <p:scale>
          <a:sx n="39" d="100"/>
          <a:sy n="39" d="100"/>
        </p:scale>
        <p:origin x="66" y="1200"/>
      </p:cViewPr>
      <p:guideLst>
        <p:guide orient="horz" pos="4128"/>
        <p:guide pos="288"/>
        <p:guide orient="horz" pos="4224"/>
        <p:guide orient="horz" pos="768"/>
      </p:guideLst>
    </p:cSldViewPr>
  </p:slideViewPr>
  <p:outlineViewPr>
    <p:cViewPr>
      <p:scale>
        <a:sx n="33" d="100"/>
        <a:sy n="33" d="100"/>
      </p:scale>
      <p:origin x="0" y="0"/>
    </p:cViewPr>
  </p:outlineViewPr>
  <p:notesTextViewPr>
    <p:cViewPr>
      <p:scale>
        <a:sx n="1" d="1"/>
        <a:sy n="1" d="1"/>
      </p:scale>
      <p:origin x="0" y="0"/>
    </p:cViewPr>
  </p:notesTextViewPr>
  <p:sorterViewPr>
    <p:cViewPr>
      <p:scale>
        <a:sx n="148" d="100"/>
        <a:sy n="148" d="100"/>
      </p:scale>
      <p:origin x="0" y="0"/>
    </p:cViewPr>
  </p:sorterViewPr>
  <p:notesViewPr>
    <p:cSldViewPr>
      <p:cViewPr varScale="1">
        <p:scale>
          <a:sx n="85" d="100"/>
          <a:sy n="85" d="100"/>
        </p:scale>
        <p:origin x="2490"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pPr/>
              <a:t>12/13/2017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pPr/>
              <a:t>‹#›</a:t>
            </a:fld>
            <a:endParaRPr lang="en-US" dirty="0"/>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pPr/>
              <a:t>12/13/2017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pPr/>
              <a:t>‹#›</a:t>
            </a:fld>
            <a:endParaRPr lang="en-US" dirty="0"/>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If this PowerPoint presentation contains mathematical equations, you may need to check that your computer has the following installed:</a:t>
            </a:r>
          </a:p>
          <a:p>
            <a:r>
              <a:rPr lang="en-US" sz="1200" kern="1200" dirty="0" smtClean="0">
                <a:solidFill>
                  <a:schemeClr val="tx1"/>
                </a:solidFill>
                <a:effectLst/>
                <a:latin typeface="+mn-lt"/>
                <a:ea typeface="+mn-ea"/>
                <a:cs typeface="+mn-cs"/>
              </a:rPr>
              <a:t>1) MathType Plugin</a:t>
            </a:r>
          </a:p>
          <a:p>
            <a:r>
              <a:rPr lang="en-US" sz="1200" kern="1200" dirty="0" smtClean="0">
                <a:solidFill>
                  <a:schemeClr val="tx1"/>
                </a:solidFill>
                <a:effectLst/>
                <a:latin typeface="+mn-lt"/>
                <a:ea typeface="+mn-ea"/>
                <a:cs typeface="+mn-cs"/>
              </a:rPr>
              <a:t>2) Math Player (free versions available)</a:t>
            </a:r>
          </a:p>
          <a:p>
            <a:r>
              <a:rPr lang="en-US" sz="1200" kern="1200" dirty="0" smtClean="0">
                <a:solidFill>
                  <a:schemeClr val="tx1"/>
                </a:solidFill>
                <a:effectLst/>
                <a:latin typeface="+mn-lt"/>
                <a:ea typeface="+mn-ea"/>
                <a:cs typeface="+mn-cs"/>
              </a:rPr>
              <a:t>3) NVDA Reader (free versions available) </a:t>
            </a:r>
          </a:p>
        </p:txBody>
      </p:sp>
      <p:sp>
        <p:nvSpPr>
          <p:cNvPr id="4" name="Slide Number Placeholder 3"/>
          <p:cNvSpPr>
            <a:spLocks noGrp="1"/>
          </p:cNvSpPr>
          <p:nvPr>
            <p:ph type="sldNum" sz="quarter" idx="10"/>
          </p:nvPr>
        </p:nvSpPr>
        <p:spPr/>
        <p:txBody>
          <a:bodyPr/>
          <a:lstStyle/>
          <a:p>
            <a:fld id="{A73D6722-9B4D-4E29-B226-C325925A8118}" type="slidenum">
              <a:rPr lang="en-US" smtClean="0"/>
              <a:pPr/>
              <a:t>1</a:t>
            </a:fld>
            <a:endParaRPr lang="en-US" dirty="0"/>
          </a:p>
        </p:txBody>
      </p:sp>
    </p:spTree>
    <p:extLst>
      <p:ext uri="{BB962C8B-B14F-4D97-AF65-F5344CB8AC3E}">
        <p14:creationId xmlns:p14="http://schemas.microsoft.com/office/powerpoint/2010/main" val="40141172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ea typeface="ＭＳ Ｐゴシック" panose="020B0600070205080204" pitchFamily="34" charset="-128"/>
            </a:endParaRPr>
          </a:p>
        </p:txBody>
      </p:sp>
      <p:sp>
        <p:nvSpPr>
          <p:cNvPr id="1331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1C341D1D-4DF6-4419-BA07-117449A0D053}" type="slidenum">
              <a:rPr lang="en-US" altLang="en-US" sz="1200">
                <a:latin typeface="Calibri" panose="020F0502020204030204" pitchFamily="34" charset="0"/>
              </a:rPr>
              <a:pPr eaLnBrk="1" hangingPunct="1"/>
              <a:t>5</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14904082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B5C794DE-20B4-4D80-AC9A-B98525122B26}" type="slidenum">
              <a:rPr lang="en-US" altLang="en-US" sz="1200">
                <a:latin typeface="Calibri" panose="020F0502020204030204" pitchFamily="34" charset="0"/>
              </a:rPr>
              <a:pPr eaLnBrk="1" hangingPunct="1"/>
              <a:t>7</a:t>
            </a:fld>
            <a:endParaRPr lang="en-US" altLang="en-US" sz="1200" dirty="0">
              <a:latin typeface="Calibri" panose="020F0502020204030204" pitchFamily="34" charset="0"/>
            </a:endParaRPr>
          </a:p>
        </p:txBody>
      </p:sp>
      <p:sp>
        <p:nvSpPr>
          <p:cNvPr id="1741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sz="1000" dirty="0" smtClean="0">
                <a:ea typeface="ＭＳ Ｐゴシック" panose="020B0600070205080204" pitchFamily="34" charset="-128"/>
              </a:rPr>
              <a:t> According to research on young adults, happiness usually is derived from feelings of independence, competence, self-esteem, or relating well to other people.</a:t>
            </a:r>
          </a:p>
        </p:txBody>
      </p:sp>
    </p:spTree>
    <p:extLst>
      <p:ext uri="{BB962C8B-B14F-4D97-AF65-F5344CB8AC3E}">
        <p14:creationId xmlns:p14="http://schemas.microsoft.com/office/powerpoint/2010/main" val="9469958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3FBFD94E-5AA6-4286-B9A1-98B29E1E42EB}" type="slidenum">
              <a:rPr lang="en-US" altLang="en-US" sz="1200">
                <a:latin typeface="Calibri" panose="020F0502020204030204" pitchFamily="34" charset="0"/>
              </a:rPr>
              <a:pPr eaLnBrk="1" hangingPunct="1"/>
              <a:t>8</a:t>
            </a:fld>
            <a:endParaRPr lang="en-US" altLang="en-US" sz="1200" dirty="0">
              <a:latin typeface="Calibri" panose="020F0502020204030204" pitchFamily="34" charset="0"/>
            </a:endParaRPr>
          </a:p>
        </p:txBody>
      </p:sp>
      <p:sp>
        <p:nvSpPr>
          <p:cNvPr id="19458" name="Rectangle 2"/>
          <p:cNvSpPr>
            <a:spLocks noGrp="1" noRot="1" noChangeAspect="1" noChangeArrowheads="1" noTextEdit="1"/>
          </p:cNvSpPr>
          <p:nvPr>
            <p:ph type="sldImg"/>
          </p:nvPr>
        </p:nvSpPr>
        <p:spPr bwMode="auto">
          <a:xfrm>
            <a:off x="1130300" y="674688"/>
            <a:ext cx="4597400" cy="3448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Rectangle 3"/>
          <p:cNvSpPr>
            <a:spLocks noGrp="1" noChangeArrowheads="1"/>
          </p:cNvSpPr>
          <p:nvPr>
            <p:ph type="body" idx="1"/>
          </p:nvPr>
        </p:nvSpPr>
        <p:spPr bwMode="auto">
          <a:xfrm>
            <a:off x="914400" y="4346575"/>
            <a:ext cx="5029200" cy="41227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dirty="0" smtClean="0">
                <a:ea typeface="ＭＳ Ｐゴシック" panose="020B0600070205080204" pitchFamily="34" charset="-128"/>
              </a:rPr>
              <a:t> Social Clock is psychological timepiece that records the major milestones in our lives.</a:t>
            </a:r>
          </a:p>
          <a:p>
            <a:pPr eaLnBrk="1" hangingPunct="1">
              <a:spcBef>
                <a:spcPct val="0"/>
              </a:spcBef>
              <a:buFontTx/>
              <a:buChar char="•"/>
            </a:pPr>
            <a:r>
              <a:rPr lang="en-US" altLang="en-US" dirty="0" smtClean="0">
                <a:ea typeface="ＭＳ Ｐゴシック" panose="020B0600070205080204" pitchFamily="34" charset="-128"/>
              </a:rPr>
              <a:t> Social clocks are culturally determined.</a:t>
            </a:r>
          </a:p>
          <a:p>
            <a:pPr eaLnBrk="1" hangingPunct="1">
              <a:spcBef>
                <a:spcPct val="0"/>
              </a:spcBef>
              <a:buFontTx/>
              <a:buChar char="•"/>
            </a:pPr>
            <a:r>
              <a:rPr lang="en-US" altLang="en-US" dirty="0" smtClean="0">
                <a:ea typeface="ＭＳ Ｐゴシック" panose="020B0600070205080204" pitchFamily="34" charset="-128"/>
              </a:rPr>
              <a:t> Ravenna Helson</a:t>
            </a:r>
          </a:p>
          <a:p>
            <a:pPr lvl="1" eaLnBrk="1" hangingPunct="1">
              <a:spcBef>
                <a:spcPct val="0"/>
              </a:spcBef>
              <a:buFontTx/>
              <a:buChar char="•"/>
            </a:pPr>
            <a:r>
              <a:rPr lang="en-US" altLang="en-US" dirty="0" smtClean="0">
                <a:ea typeface="ＭＳ Ｐゴシック" panose="020B0600070205080204" pitchFamily="34" charset="-128"/>
              </a:rPr>
              <a:t> Found broad patterns of women</a:t>
            </a:r>
            <a:r>
              <a:rPr lang="en-US" altLang="ja-JP" dirty="0" smtClean="0">
                <a:ea typeface="ＭＳ Ｐゴシック" panose="020B0600070205080204" pitchFamily="34" charset="-128"/>
              </a:rPr>
              <a:t>'s social clocks by studying them at the ages of 21, 27, and 43.</a:t>
            </a:r>
          </a:p>
          <a:p>
            <a:pPr lvl="1" eaLnBrk="1" hangingPunct="1">
              <a:spcBef>
                <a:spcPct val="0"/>
              </a:spcBef>
              <a:buFontTx/>
              <a:buChar char="•"/>
            </a:pPr>
            <a:r>
              <a:rPr lang="en-US" altLang="en-US" dirty="0" smtClean="0">
                <a:ea typeface="ＭＳ Ｐゴシック" panose="020B0600070205080204" pitchFamily="34" charset="-128"/>
              </a:rPr>
              <a:t> She found that women became more self-displayed and committed over the years.</a:t>
            </a:r>
          </a:p>
          <a:p>
            <a:pPr lvl="1" eaLnBrk="1" hangingPunct="1">
              <a:spcBef>
                <a:spcPct val="0"/>
              </a:spcBef>
              <a:buFontTx/>
              <a:buChar char="•"/>
            </a:pPr>
            <a:r>
              <a:rPr lang="en-US" altLang="en-US" dirty="0" smtClean="0">
                <a:ea typeface="ＭＳ Ｐゴシック" panose="020B0600070205080204" pitchFamily="34" charset="-128"/>
              </a:rPr>
              <a:t> They felt greater independence and confidence and could cope with stress more effectively.</a:t>
            </a:r>
          </a:p>
          <a:p>
            <a:pPr lvl="1" eaLnBrk="1" hangingPunct="1">
              <a:spcBef>
                <a:spcPct val="0"/>
              </a:spcBef>
              <a:buFontTx/>
              <a:buChar char="•"/>
            </a:pPr>
            <a:r>
              <a:rPr lang="en-US" altLang="en-US" dirty="0" smtClean="0">
                <a:ea typeface="ＭＳ Ｐゴシック" panose="020B0600070205080204" pitchFamily="34" charset="-128"/>
              </a:rPr>
              <a:t> Many women exhibit traditional feminine behavior from age 21 to 27, finding a spouse, becoming mothers.</a:t>
            </a:r>
          </a:p>
          <a:p>
            <a:pPr lvl="1" eaLnBrk="1" hangingPunct="1">
              <a:spcBef>
                <a:spcPct val="0"/>
              </a:spcBef>
              <a:buFontTx/>
              <a:buChar char="•"/>
            </a:pPr>
            <a:r>
              <a:rPr lang="en-US" altLang="en-US" dirty="0" smtClean="0">
                <a:ea typeface="ＭＳ Ｐゴシック" panose="020B0600070205080204" pitchFamily="34" charset="-128"/>
              </a:rPr>
              <a:t> As children grew up, women took on less traditional roles.</a:t>
            </a:r>
          </a:p>
          <a:p>
            <a:pPr lvl="1" eaLnBrk="1" hangingPunct="1">
              <a:spcBef>
                <a:spcPct val="0"/>
              </a:spcBef>
              <a:buFontTx/>
              <a:buChar char="•"/>
            </a:pPr>
            <a:r>
              <a:rPr lang="en-US" altLang="en-US" dirty="0" smtClean="0">
                <a:ea typeface="ＭＳ Ｐゴシック" panose="020B0600070205080204" pitchFamily="34" charset="-128"/>
              </a:rPr>
              <a:t> Women tend to change positively over time.</a:t>
            </a:r>
          </a:p>
          <a:p>
            <a:pPr lvl="1" eaLnBrk="1" hangingPunct="1">
              <a:spcBef>
                <a:spcPct val="0"/>
              </a:spcBef>
              <a:buFontTx/>
              <a:buChar char="•"/>
            </a:pPr>
            <a:r>
              <a:rPr lang="en-US" altLang="en-US" dirty="0" smtClean="0">
                <a:ea typeface="ＭＳ Ｐゴシック" panose="020B0600070205080204" pitchFamily="34" charset="-128"/>
              </a:rPr>
              <a:t> Helson concluded that the social clock one chooses is not as important as the process of choosing.</a:t>
            </a:r>
          </a:p>
          <a:p>
            <a:pPr eaLnBrk="1" hangingPunct="1">
              <a:spcBef>
                <a:spcPct val="0"/>
              </a:spcBef>
            </a:pPr>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22635829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8A8F1C75-93BA-46D4-8696-F7D69E638739}" type="slidenum">
              <a:rPr lang="en-US" altLang="en-US" sz="1200">
                <a:latin typeface="Calibri" panose="020F0502020204030204" pitchFamily="34" charset="0"/>
              </a:rPr>
              <a:pPr eaLnBrk="1" hangingPunct="1"/>
              <a:t>9</a:t>
            </a:fld>
            <a:endParaRPr lang="en-US" altLang="en-US" sz="1200" dirty="0">
              <a:latin typeface="Calibri" panose="020F0502020204030204" pitchFamily="34" charset="0"/>
            </a:endParaRPr>
          </a:p>
        </p:txBody>
      </p:sp>
      <p:sp>
        <p:nvSpPr>
          <p:cNvPr id="21506" name="Rectangle 2"/>
          <p:cNvSpPr>
            <a:spLocks noGrp="1" noRot="1" noChangeAspect="1" noChangeArrowheads="1" noTextEdit="1"/>
          </p:cNvSpPr>
          <p:nvPr>
            <p:ph type="sldImg"/>
          </p:nvPr>
        </p:nvSpPr>
        <p:spPr bwMode="auto">
          <a:xfrm>
            <a:off x="1130300" y="674688"/>
            <a:ext cx="4597400" cy="3448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xfrm>
            <a:off x="914400" y="4346575"/>
            <a:ext cx="5029200" cy="41227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dirty="0" smtClean="0">
                <a:ea typeface="ＭＳ Ｐゴシック" panose="020B0600070205080204" pitchFamily="34" charset="-128"/>
              </a:rPr>
              <a:t> Erikson regarded young adulthood as the time of the </a:t>
            </a:r>
            <a:r>
              <a:rPr lang="en-US" altLang="en-US" b="1" dirty="0" smtClean="0">
                <a:ea typeface="ＭＳ Ｐゴシック" panose="020B0600070205080204" pitchFamily="34" charset="-128"/>
              </a:rPr>
              <a:t>Intimacy-Versus-Isolation Stage.</a:t>
            </a:r>
          </a:p>
          <a:p>
            <a:pPr eaLnBrk="1" hangingPunct="1">
              <a:spcBef>
                <a:spcPct val="0"/>
              </a:spcBef>
              <a:buFontTx/>
              <a:buChar char="•"/>
            </a:pPr>
            <a:r>
              <a:rPr lang="en-US" altLang="en-US" dirty="0" smtClean="0">
                <a:ea typeface="ＭＳ Ｐゴシック" panose="020B0600070205080204" pitchFamily="34" charset="-128"/>
              </a:rPr>
              <a:t> It spans post-adolescence into the early 30s.</a:t>
            </a:r>
          </a:p>
          <a:p>
            <a:pPr eaLnBrk="1" hangingPunct="1">
              <a:spcBef>
                <a:spcPct val="0"/>
              </a:spcBef>
              <a:buFontTx/>
              <a:buChar char="•"/>
            </a:pPr>
            <a:r>
              <a:rPr lang="en-US" altLang="en-US" dirty="0" smtClean="0">
                <a:ea typeface="ＭＳ Ｐゴシック" panose="020B0600070205080204" pitchFamily="34" charset="-128"/>
              </a:rPr>
              <a:t> Focus is on developing close, intimate relationship with others.</a:t>
            </a:r>
          </a:p>
          <a:p>
            <a:pPr eaLnBrk="1" hangingPunct="1">
              <a:spcBef>
                <a:spcPct val="0"/>
              </a:spcBef>
              <a:buFontTx/>
              <a:buChar char="•"/>
            </a:pPr>
            <a:r>
              <a:rPr lang="en-US" altLang="en-US" dirty="0" smtClean="0">
                <a:ea typeface="ＭＳ Ｐゴシック" panose="020B0600070205080204" pitchFamily="34" charset="-128"/>
              </a:rPr>
              <a:t> People who experience difficulties at this stage are often lonely and fearful of relationships, perhaps from a failure of the identity stage.</a:t>
            </a:r>
          </a:p>
          <a:p>
            <a:pPr eaLnBrk="1" hangingPunct="1">
              <a:spcBef>
                <a:spcPct val="0"/>
              </a:spcBef>
              <a:buFontTx/>
              <a:buChar char="•"/>
            </a:pPr>
            <a:r>
              <a:rPr lang="en-US" altLang="en-US" dirty="0" smtClean="0">
                <a:ea typeface="ＭＳ Ｐゴシック" panose="020B0600070205080204" pitchFamily="34" charset="-128"/>
              </a:rPr>
              <a:t> Erikon’</a:t>
            </a:r>
            <a:r>
              <a:rPr lang="en-US" altLang="ja-JP" dirty="0" smtClean="0">
                <a:ea typeface="ＭＳ Ｐゴシック" panose="020B0600070205080204" pitchFamily="34" charset="-128"/>
              </a:rPr>
              <a:t>s view of healthy intimacy was limited to adult heterosexuality and the goal was to produce children, a view not shared by all developmentalists today.</a:t>
            </a:r>
          </a:p>
          <a:p>
            <a:pPr eaLnBrk="1" hangingPunct="1">
              <a:spcBef>
                <a:spcPct val="0"/>
              </a:spcBef>
            </a:pPr>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10151634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ECCCA2D-0896-4A86-9A12-54269589FBFD}" type="slidenum">
              <a:rPr lang="en-US" altLang="en-US" sz="1200">
                <a:latin typeface="Calibri" panose="020F0502020204030204" pitchFamily="34" charset="0"/>
              </a:rPr>
              <a:pPr eaLnBrk="1" hangingPunct="1"/>
              <a:t>12</a:t>
            </a:fld>
            <a:endParaRPr lang="en-US" altLang="en-US" sz="1200" dirty="0">
              <a:latin typeface="Calibri" panose="020F0502020204030204" pitchFamily="34" charset="0"/>
            </a:endParaRPr>
          </a:p>
        </p:txBody>
      </p:sp>
      <p:sp>
        <p:nvSpPr>
          <p:cNvPr id="29698" name="Rectangle 2"/>
          <p:cNvSpPr>
            <a:spLocks noGrp="1" noRot="1" noChangeAspect="1" noChangeArrowheads="1" noTextEdit="1"/>
          </p:cNvSpPr>
          <p:nvPr>
            <p:ph type="sldImg"/>
          </p:nvPr>
        </p:nvSpPr>
        <p:spPr bwMode="auto">
          <a:xfrm>
            <a:off x="1130300" y="674688"/>
            <a:ext cx="4597400" cy="3448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Rectangle 3"/>
          <p:cNvSpPr>
            <a:spLocks noGrp="1" noChangeArrowheads="1"/>
          </p:cNvSpPr>
          <p:nvPr>
            <p:ph type="body" idx="1"/>
          </p:nvPr>
        </p:nvSpPr>
        <p:spPr bwMode="auto">
          <a:xfrm>
            <a:off x="914400" y="4346575"/>
            <a:ext cx="5029200" cy="41227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dirty="0" smtClean="0">
                <a:ea typeface="ＭＳ Ｐゴシック" panose="020B0600070205080204" pitchFamily="34" charset="-128"/>
              </a:rPr>
              <a:t> Not all love is the same. </a:t>
            </a:r>
          </a:p>
          <a:p>
            <a:pPr eaLnBrk="1" hangingPunct="1">
              <a:spcBef>
                <a:spcPct val="0"/>
              </a:spcBef>
              <a:buFontTx/>
              <a:buChar char="•"/>
            </a:pPr>
            <a:r>
              <a:rPr lang="en-US" altLang="en-US" b="1" dirty="0" smtClean="0">
                <a:ea typeface="ＭＳ Ｐゴシック" panose="020B0600070205080204" pitchFamily="34" charset="-128"/>
              </a:rPr>
              <a:t> Passionate (Romantic Love)</a:t>
            </a:r>
            <a:r>
              <a:rPr lang="en-US" altLang="en-US" dirty="0" smtClean="0">
                <a:ea typeface="ＭＳ Ｐゴシック" panose="020B0600070205080204" pitchFamily="34" charset="-128"/>
              </a:rPr>
              <a:t> – state of powerful absorption in someone. </a:t>
            </a:r>
          </a:p>
          <a:p>
            <a:pPr eaLnBrk="1" hangingPunct="1">
              <a:spcBef>
                <a:spcPct val="0"/>
              </a:spcBef>
              <a:buFontTx/>
              <a:buChar char="•"/>
            </a:pPr>
            <a:r>
              <a:rPr lang="en-US" altLang="en-US" b="1" dirty="0" smtClean="0">
                <a:ea typeface="ＭＳ Ｐゴシック" panose="020B0600070205080204" pitchFamily="34" charset="-128"/>
              </a:rPr>
              <a:t> Companionate Love</a:t>
            </a:r>
            <a:r>
              <a:rPr lang="en-US" altLang="en-US" dirty="0" smtClean="0">
                <a:ea typeface="ＭＳ Ｐゴシック" panose="020B0600070205080204" pitchFamily="34" charset="-128"/>
              </a:rPr>
              <a:t> – strong affection we have for those with whom our lives are deeply involved.</a:t>
            </a:r>
          </a:p>
          <a:p>
            <a:pPr eaLnBrk="1" hangingPunct="1">
              <a:spcBef>
                <a:spcPct val="0"/>
              </a:spcBef>
            </a:pPr>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32845296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974B0315-E342-4DDA-B2BA-D44560BAC75D}" type="slidenum">
              <a:rPr lang="en-US" altLang="en-US" sz="1200">
                <a:latin typeface="Calibri" panose="020F0502020204030204" pitchFamily="34" charset="0"/>
              </a:rPr>
              <a:pPr eaLnBrk="1" hangingPunct="1"/>
              <a:t>13</a:t>
            </a:fld>
            <a:endParaRPr lang="en-US" altLang="en-US" sz="1200" dirty="0">
              <a:latin typeface="Calibri" panose="020F0502020204030204" pitchFamily="34" charset="0"/>
            </a:endParaRPr>
          </a:p>
        </p:txBody>
      </p:sp>
      <p:sp>
        <p:nvSpPr>
          <p:cNvPr id="33794" name="Rectangle 2"/>
          <p:cNvSpPr>
            <a:spLocks noGrp="1" noRot="1" noChangeAspect="1" noChangeArrowheads="1" noTextEdit="1"/>
          </p:cNvSpPr>
          <p:nvPr>
            <p:ph type="sldImg"/>
          </p:nvPr>
        </p:nvSpPr>
        <p:spPr bwMode="auto">
          <a:xfrm>
            <a:off x="1130300" y="674688"/>
            <a:ext cx="4597400" cy="3448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Rectangle 3"/>
          <p:cNvSpPr>
            <a:spLocks noGrp="1" noChangeArrowheads="1"/>
          </p:cNvSpPr>
          <p:nvPr>
            <p:ph type="body" idx="1"/>
          </p:nvPr>
        </p:nvSpPr>
        <p:spPr bwMode="auto">
          <a:xfrm>
            <a:off x="914400" y="4346575"/>
            <a:ext cx="5029200" cy="41227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sz="900" dirty="0" smtClean="0">
                <a:ea typeface="ＭＳ Ｐゴシック" panose="020B0600070205080204" pitchFamily="34" charset="-128"/>
              </a:rPr>
              <a:t> Robert Sternberg says that love is made up of three components:</a:t>
            </a:r>
          </a:p>
          <a:p>
            <a:pPr lvl="1" eaLnBrk="1" hangingPunct="1">
              <a:spcBef>
                <a:spcPct val="0"/>
              </a:spcBef>
              <a:buFontTx/>
              <a:buChar char="•"/>
            </a:pPr>
            <a:r>
              <a:rPr lang="en-US" altLang="en-US" sz="1000" dirty="0" smtClean="0">
                <a:ea typeface="ＭＳ Ｐゴシック" panose="020B0600070205080204" pitchFamily="34" charset="-128"/>
              </a:rPr>
              <a:t> Intimacy</a:t>
            </a:r>
          </a:p>
          <a:p>
            <a:pPr lvl="2" eaLnBrk="1" hangingPunct="1">
              <a:spcBef>
                <a:spcPct val="0"/>
              </a:spcBef>
              <a:buFontTx/>
              <a:buChar char="•"/>
            </a:pPr>
            <a:r>
              <a:rPr lang="en-US" altLang="en-US" dirty="0" smtClean="0">
                <a:ea typeface="ＭＳ Ｐゴシック" panose="020B0600070205080204" pitchFamily="34" charset="-128"/>
              </a:rPr>
              <a:t> Feelings of closeness, affection, connection.</a:t>
            </a:r>
          </a:p>
          <a:p>
            <a:pPr lvl="1" eaLnBrk="1" hangingPunct="1">
              <a:spcBef>
                <a:spcPct val="0"/>
              </a:spcBef>
              <a:buFontTx/>
              <a:buChar char="•"/>
            </a:pPr>
            <a:r>
              <a:rPr lang="en-US" altLang="en-US" sz="1000" dirty="0" smtClean="0">
                <a:ea typeface="ＭＳ Ｐゴシック" panose="020B0600070205080204" pitchFamily="34" charset="-128"/>
              </a:rPr>
              <a:t> Passion</a:t>
            </a:r>
          </a:p>
          <a:p>
            <a:pPr lvl="2" eaLnBrk="1" hangingPunct="1">
              <a:spcBef>
                <a:spcPct val="0"/>
              </a:spcBef>
              <a:buFontTx/>
              <a:buChar char="•"/>
            </a:pPr>
            <a:r>
              <a:rPr lang="en-US" altLang="en-US" dirty="0" smtClean="0">
                <a:ea typeface="ＭＳ Ｐゴシック" panose="020B0600070205080204" pitchFamily="34" charset="-128"/>
              </a:rPr>
              <a:t> Motivational drives relating to sex, physical closeness, and romance.</a:t>
            </a:r>
          </a:p>
          <a:p>
            <a:pPr lvl="1" eaLnBrk="1" hangingPunct="1">
              <a:spcBef>
                <a:spcPct val="0"/>
              </a:spcBef>
              <a:buFontTx/>
              <a:buChar char="•"/>
            </a:pPr>
            <a:r>
              <a:rPr lang="en-US" altLang="en-US" sz="1000" dirty="0" smtClean="0">
                <a:ea typeface="ＭＳ Ｐゴシック" panose="020B0600070205080204" pitchFamily="34" charset="-128"/>
              </a:rPr>
              <a:t> Decision/Commitment</a:t>
            </a:r>
          </a:p>
          <a:p>
            <a:pPr lvl="2" eaLnBrk="1" hangingPunct="1">
              <a:spcBef>
                <a:spcPct val="0"/>
              </a:spcBef>
              <a:buFontTx/>
              <a:buChar char="•"/>
            </a:pPr>
            <a:r>
              <a:rPr lang="en-US" altLang="en-US" dirty="0" smtClean="0">
                <a:ea typeface="ＭＳ Ｐゴシック" panose="020B0600070205080204" pitchFamily="34" charset="-128"/>
              </a:rPr>
              <a:t> Thoughts of love and determination to maintain that love.</a:t>
            </a:r>
          </a:p>
          <a:p>
            <a:pPr eaLnBrk="1" hangingPunct="1">
              <a:spcBef>
                <a:spcPct val="0"/>
              </a:spcBef>
              <a:buFontTx/>
              <a:buChar char="•"/>
            </a:pPr>
            <a:r>
              <a:rPr lang="en-US" altLang="en-US" dirty="0" smtClean="0">
                <a:ea typeface="ＭＳ Ｐゴシック" panose="020B0600070205080204" pitchFamily="34" charset="-128"/>
              </a:rPr>
              <a:t> These components can be combined to form eight different types of love depending on which of three components is either present or missing from relationship.</a:t>
            </a:r>
          </a:p>
        </p:txBody>
      </p:sp>
    </p:spTree>
    <p:extLst>
      <p:ext uri="{BB962C8B-B14F-4D97-AF65-F5344CB8AC3E}">
        <p14:creationId xmlns:p14="http://schemas.microsoft.com/office/powerpoint/2010/main" val="20991891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C4BA4840-0924-4F2B-BD94-F1E40FCA48AA}" type="slidenum">
              <a:rPr lang="en-US" altLang="en-US" sz="1200">
                <a:latin typeface="Calibri" panose="020F0502020204030204" pitchFamily="34" charset="0"/>
              </a:rPr>
              <a:pPr eaLnBrk="1" hangingPunct="1"/>
              <a:t>16</a:t>
            </a:fld>
            <a:endParaRPr lang="en-US" altLang="en-US" sz="1200" dirty="0">
              <a:latin typeface="Calibri" panose="020F0502020204030204" pitchFamily="34" charset="0"/>
            </a:endParaRPr>
          </a:p>
        </p:txBody>
      </p:sp>
      <p:sp>
        <p:nvSpPr>
          <p:cNvPr id="36866" name="Rectangle 2"/>
          <p:cNvSpPr>
            <a:spLocks noGrp="1" noRot="1" noChangeAspect="1" noChangeArrowheads="1" noTextEdit="1"/>
          </p:cNvSpPr>
          <p:nvPr>
            <p:ph type="sldImg"/>
          </p:nvPr>
        </p:nvSpPr>
        <p:spPr bwMode="auto">
          <a:xfrm>
            <a:off x="1130300" y="674688"/>
            <a:ext cx="4597400" cy="3448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Rectangle 3"/>
          <p:cNvSpPr>
            <a:spLocks noGrp="1" noChangeArrowheads="1"/>
          </p:cNvSpPr>
          <p:nvPr>
            <p:ph type="body" idx="1"/>
          </p:nvPr>
        </p:nvSpPr>
        <p:spPr bwMode="auto">
          <a:xfrm>
            <a:off x="914400" y="4346575"/>
            <a:ext cx="5029200" cy="41227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dirty="0" smtClean="0">
                <a:ea typeface="ＭＳ Ｐゴシック" panose="020B0600070205080204" pitchFamily="34" charset="-128"/>
              </a:rPr>
              <a:t> Over the course of a relationship, the 3 aspects of love-intimacy, passion, decision/commitment—vary in strength.</a:t>
            </a:r>
          </a:p>
          <a:p>
            <a:pPr eaLnBrk="1" hangingPunct="1">
              <a:spcBef>
                <a:spcPct val="0"/>
              </a:spcBef>
              <a:buFontTx/>
              <a:buChar char="•"/>
            </a:pPr>
            <a:r>
              <a:rPr lang="en-US" altLang="en-US" dirty="0" smtClean="0">
                <a:ea typeface="ＭＳ Ｐゴシック" panose="020B0600070205080204" pitchFamily="34" charset="-128"/>
              </a:rPr>
              <a:t> Type of love that predominates in relationship varies over time. </a:t>
            </a:r>
          </a:p>
          <a:p>
            <a:pPr eaLnBrk="1" hangingPunct="1">
              <a:spcBef>
                <a:spcPct val="0"/>
              </a:spcBef>
              <a:buFontTx/>
              <a:buChar char="•"/>
            </a:pPr>
            <a:r>
              <a:rPr lang="en-US" altLang="en-US" dirty="0" smtClean="0">
                <a:ea typeface="ＭＳ Ｐゴシック" panose="020B0600070205080204" pitchFamily="34" charset="-128"/>
              </a:rPr>
              <a:t> As shown in Figure 14-3, in strong, loving relationships the level of decision/commitment peaks and remains fairly stable. </a:t>
            </a:r>
          </a:p>
          <a:p>
            <a:pPr eaLnBrk="1" hangingPunct="1">
              <a:spcBef>
                <a:spcPct val="0"/>
              </a:spcBef>
              <a:buFontTx/>
              <a:buChar char="•"/>
            </a:pPr>
            <a:r>
              <a:rPr lang="en-US" altLang="en-US" dirty="0" smtClean="0">
                <a:ea typeface="ＭＳ Ｐゴシック" panose="020B0600070205080204" pitchFamily="34" charset="-128"/>
              </a:rPr>
              <a:t> By contrast, passion tends to peak early in relationship, but then declines and levels off. </a:t>
            </a:r>
          </a:p>
          <a:p>
            <a:pPr eaLnBrk="1" hangingPunct="1">
              <a:spcBef>
                <a:spcPct val="0"/>
              </a:spcBef>
              <a:buFontTx/>
              <a:buChar char="•"/>
            </a:pPr>
            <a:r>
              <a:rPr lang="en-US" altLang="en-US" dirty="0" smtClean="0">
                <a:ea typeface="ＭＳ Ｐゴシック" panose="020B0600070205080204" pitchFamily="34" charset="-128"/>
              </a:rPr>
              <a:t> Intimacy also increases fairly rapidly, but can continue to grow over time.</a:t>
            </a:r>
          </a:p>
          <a:p>
            <a:pPr eaLnBrk="1" hangingPunct="1">
              <a:spcBef>
                <a:spcPct val="0"/>
              </a:spcBef>
            </a:pPr>
            <a:endParaRPr lang="en-US" altLang="en-US" dirty="0" smtClean="0">
              <a:ea typeface="ＭＳ Ｐゴシック" panose="020B0600070205080204" pitchFamily="34" charset="-128"/>
            </a:endParaRPr>
          </a:p>
          <a:p>
            <a:pPr eaLnBrk="1" hangingPunct="1">
              <a:spcBef>
                <a:spcPct val="0"/>
              </a:spcBef>
              <a:buFontTx/>
              <a:buChar char="•"/>
            </a:pPr>
            <a:endParaRPr lang="en-US" altLang="en-US" dirty="0" smtClean="0">
              <a:ea typeface="ＭＳ Ｐゴシック" panose="020B0600070205080204" pitchFamily="34" charset="-128"/>
            </a:endParaRPr>
          </a:p>
          <a:p>
            <a:pPr eaLnBrk="1" hangingPunct="1">
              <a:spcBef>
                <a:spcPct val="0"/>
              </a:spcBef>
            </a:pPr>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5692074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990DB0A-EA1D-4B52-A287-1E2EB68EC376}" type="slidenum">
              <a:rPr lang="en-US" altLang="en-US" sz="1200">
                <a:latin typeface="Calibri" panose="020F0502020204030204" pitchFamily="34" charset="0"/>
              </a:rPr>
              <a:pPr eaLnBrk="1" hangingPunct="1"/>
              <a:t>17</a:t>
            </a:fld>
            <a:endParaRPr lang="en-US" altLang="en-US" sz="1200" dirty="0">
              <a:latin typeface="Calibri" panose="020F0502020204030204" pitchFamily="34" charset="0"/>
            </a:endParaRPr>
          </a:p>
        </p:txBody>
      </p:sp>
      <p:sp>
        <p:nvSpPr>
          <p:cNvPr id="40962" name="Rectangle 2"/>
          <p:cNvSpPr>
            <a:spLocks noGrp="1" noRot="1" noChangeAspect="1" noChangeArrowheads="1" noTextEdit="1"/>
          </p:cNvSpPr>
          <p:nvPr>
            <p:ph type="sldImg"/>
          </p:nvPr>
        </p:nvSpPr>
        <p:spPr bwMode="auto">
          <a:xfrm>
            <a:off x="1130300" y="674688"/>
            <a:ext cx="4597400" cy="3448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Rectangle 3"/>
          <p:cNvSpPr>
            <a:spLocks noGrp="1" noChangeArrowheads="1"/>
          </p:cNvSpPr>
          <p:nvPr>
            <p:ph type="body" idx="1"/>
          </p:nvPr>
        </p:nvSpPr>
        <p:spPr bwMode="auto">
          <a:xfrm>
            <a:off x="914400" y="4346575"/>
            <a:ext cx="5029200" cy="41227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dirty="0" smtClean="0">
                <a:ea typeface="ＭＳ Ｐゴシック" panose="020B0600070205080204" pitchFamily="34" charset="-128"/>
              </a:rPr>
              <a:t> In the U.S., people emphasize love as a major factor.</a:t>
            </a:r>
          </a:p>
          <a:p>
            <a:pPr eaLnBrk="1" hangingPunct="1">
              <a:spcBef>
                <a:spcPct val="0"/>
              </a:spcBef>
              <a:buFontTx/>
              <a:buChar char="•"/>
            </a:pPr>
            <a:r>
              <a:rPr lang="en-US" altLang="en-US" dirty="0" smtClean="0">
                <a:ea typeface="ＭＳ Ｐゴシック" panose="020B0600070205080204" pitchFamily="34" charset="-128"/>
              </a:rPr>
              <a:t> In other cultures, love may be a secondary consideration (Pakistan, India), although still relatively high on the list of important characteristics according to research.</a:t>
            </a:r>
          </a:p>
          <a:p>
            <a:pPr eaLnBrk="1" hangingPunct="1">
              <a:spcBef>
                <a:spcPct val="0"/>
              </a:spcBef>
              <a:buFontTx/>
              <a:buChar char="•"/>
            </a:pPr>
            <a:r>
              <a:rPr lang="en-US" altLang="en-US" dirty="0" smtClean="0">
                <a:ea typeface="ＭＳ Ｐゴシック" panose="020B0600070205080204" pitchFamily="34" charset="-128"/>
              </a:rPr>
              <a:t> What else matters?</a:t>
            </a:r>
          </a:p>
          <a:p>
            <a:pPr lvl="1" eaLnBrk="1" hangingPunct="1">
              <a:spcBef>
                <a:spcPct val="0"/>
              </a:spcBef>
              <a:buFontTx/>
              <a:buChar char="•"/>
            </a:pPr>
            <a:r>
              <a:rPr lang="en-US" altLang="en-US" sz="1400" dirty="0" smtClean="0">
                <a:ea typeface="ＭＳ Ｐゴシック" panose="020B0600070205080204" pitchFamily="34" charset="-128"/>
              </a:rPr>
              <a:t> Emotional maturity, health, similar education, chastity are among the top 18 in a study by Buss, 1990.</a:t>
            </a:r>
          </a:p>
          <a:p>
            <a:pPr lvl="1" eaLnBrk="1" hangingPunct="1">
              <a:spcBef>
                <a:spcPct val="0"/>
              </a:spcBef>
              <a:buFontTx/>
              <a:buChar char="•"/>
            </a:pPr>
            <a:r>
              <a:rPr lang="en-US" altLang="en-US" dirty="0" smtClean="0">
                <a:ea typeface="ＭＳ Ｐゴシック" panose="020B0600070205080204" pitchFamily="34" charset="-128"/>
              </a:rPr>
              <a:t> U.S.—love and mutual attraction.</a:t>
            </a:r>
          </a:p>
          <a:p>
            <a:pPr lvl="1" eaLnBrk="1" hangingPunct="1">
              <a:spcBef>
                <a:spcPct val="0"/>
              </a:spcBef>
              <a:buFontTx/>
              <a:buChar char="•"/>
            </a:pPr>
            <a:r>
              <a:rPr lang="en-US" altLang="en-US" dirty="0" smtClean="0">
                <a:ea typeface="ＭＳ Ｐゴシック" panose="020B0600070205080204" pitchFamily="34" charset="-128"/>
              </a:rPr>
              <a:t> China---men: good health; women: emotional stability and maturity.</a:t>
            </a:r>
          </a:p>
          <a:p>
            <a:pPr lvl="1" eaLnBrk="1" hangingPunct="1">
              <a:spcBef>
                <a:spcPct val="0"/>
              </a:spcBef>
              <a:buFontTx/>
              <a:buChar char="•"/>
            </a:pPr>
            <a:r>
              <a:rPr lang="en-US" altLang="en-US" dirty="0" smtClean="0">
                <a:ea typeface="ＭＳ Ｐゴシック" panose="020B0600070205080204" pitchFamily="34" charset="-128"/>
              </a:rPr>
              <a:t> South Africa/Zulu—men: emotional stability, women: dependable character.</a:t>
            </a:r>
          </a:p>
          <a:p>
            <a:pPr eaLnBrk="1" hangingPunct="1">
              <a:spcBef>
                <a:spcPct val="0"/>
              </a:spcBef>
              <a:buFontTx/>
              <a:buChar char="•"/>
            </a:pPr>
            <a:r>
              <a:rPr lang="en-US" altLang="en-US" dirty="0" smtClean="0">
                <a:ea typeface="ＭＳ Ｐゴシック" panose="020B0600070205080204" pitchFamily="34" charset="-128"/>
              </a:rPr>
              <a:t> Direct students to Table 14.3.</a:t>
            </a:r>
          </a:p>
        </p:txBody>
      </p:sp>
    </p:spTree>
    <p:extLst>
      <p:ext uri="{BB962C8B-B14F-4D97-AF65-F5344CB8AC3E}">
        <p14:creationId xmlns:p14="http://schemas.microsoft.com/office/powerpoint/2010/main" val="8934468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8C4305BF-B17F-4C6F-9F71-FAC01ACF806B}" type="slidenum">
              <a:rPr lang="en-US" altLang="en-US" sz="1200">
                <a:latin typeface="Calibri" panose="020F0502020204030204" pitchFamily="34" charset="0"/>
              </a:rPr>
              <a:pPr eaLnBrk="1" hangingPunct="1"/>
              <a:t>18</a:t>
            </a:fld>
            <a:endParaRPr lang="en-US" altLang="en-US" sz="1200" dirty="0">
              <a:latin typeface="Calibri" panose="020F0502020204030204" pitchFamily="34" charset="0"/>
            </a:endParaRPr>
          </a:p>
        </p:txBody>
      </p:sp>
      <p:sp>
        <p:nvSpPr>
          <p:cNvPr id="43010" name="Rectangle 2"/>
          <p:cNvSpPr>
            <a:spLocks noGrp="1" noRot="1" noChangeAspect="1" noChangeArrowheads="1" noTextEdit="1"/>
          </p:cNvSpPr>
          <p:nvPr>
            <p:ph type="sldImg"/>
          </p:nvPr>
        </p:nvSpPr>
        <p:spPr bwMode="auto">
          <a:xfrm>
            <a:off x="1130300" y="674688"/>
            <a:ext cx="4597400" cy="3448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Rectangle 3"/>
          <p:cNvSpPr>
            <a:spLocks noGrp="1" noChangeArrowheads="1"/>
          </p:cNvSpPr>
          <p:nvPr>
            <p:ph type="body" idx="1"/>
          </p:nvPr>
        </p:nvSpPr>
        <p:spPr bwMode="auto">
          <a:xfrm>
            <a:off x="914400" y="4346575"/>
            <a:ext cx="5029200" cy="41227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sz="1000" dirty="0" smtClean="0">
                <a:ea typeface="ＭＳ Ｐゴシック" panose="020B0600070205080204" pitchFamily="34" charset="-128"/>
              </a:rPr>
              <a:t> Gender differences in preferred characteristics exist.</a:t>
            </a:r>
          </a:p>
          <a:p>
            <a:pPr lvl="1" eaLnBrk="1" hangingPunct="1">
              <a:spcBef>
                <a:spcPct val="0"/>
              </a:spcBef>
              <a:buFontTx/>
              <a:buChar char="•"/>
            </a:pPr>
            <a:r>
              <a:rPr lang="en-US" altLang="en-US" dirty="0" smtClean="0">
                <a:ea typeface="ＭＳ Ｐゴシック" panose="020B0600070205080204" pitchFamily="34" charset="-128"/>
              </a:rPr>
              <a:t> Men prefer physical attraction.</a:t>
            </a:r>
          </a:p>
          <a:p>
            <a:pPr lvl="1" eaLnBrk="1" hangingPunct="1">
              <a:spcBef>
                <a:spcPct val="0"/>
              </a:spcBef>
              <a:buFontTx/>
              <a:buChar char="•"/>
            </a:pPr>
            <a:r>
              <a:rPr lang="en-US" altLang="en-US" dirty="0" smtClean="0">
                <a:ea typeface="ＭＳ Ｐゴシック" panose="020B0600070205080204" pitchFamily="34" charset="-128"/>
              </a:rPr>
              <a:t> Women prefer ambition, industriousness.</a:t>
            </a:r>
          </a:p>
          <a:p>
            <a:pPr lvl="1" eaLnBrk="1" hangingPunct="1">
              <a:spcBef>
                <a:spcPct val="0"/>
              </a:spcBef>
              <a:buFontTx/>
              <a:buChar char="•"/>
            </a:pPr>
            <a:r>
              <a:rPr lang="en-US" altLang="en-US" dirty="0" smtClean="0">
                <a:ea typeface="ＭＳ Ｐゴシック" panose="020B0600070205080204" pitchFamily="34" charset="-128"/>
              </a:rPr>
              <a:t> Why?</a:t>
            </a:r>
          </a:p>
          <a:p>
            <a:pPr eaLnBrk="1" hangingPunct="1">
              <a:spcBef>
                <a:spcPct val="0"/>
              </a:spcBef>
              <a:buFontTx/>
              <a:buChar char="•"/>
            </a:pPr>
            <a:r>
              <a:rPr lang="en-US" altLang="en-US" dirty="0" smtClean="0">
                <a:ea typeface="ＭＳ Ｐゴシック" panose="020B0600070205080204" pitchFamily="34" charset="-128"/>
              </a:rPr>
              <a:t> Psychologist David Buss points out that human beings, as a species, seek out certain characteristics to maximize beneficial genes and reproductive success (evolutionary perspective).</a:t>
            </a:r>
          </a:p>
          <a:p>
            <a:pPr eaLnBrk="1" hangingPunct="1">
              <a:spcBef>
                <a:spcPct val="0"/>
              </a:spcBef>
              <a:buFontTx/>
              <a:buChar char="•"/>
            </a:pPr>
            <a:r>
              <a:rPr lang="en-US" altLang="en-US" dirty="0" smtClean="0">
                <a:ea typeface="ＭＳ Ｐゴシック" panose="020B0600070205080204" pitchFamily="34" charset="-128"/>
                <a:cs typeface="Times New Roman" panose="02020603050405020304" pitchFamily="18" charset="0"/>
              </a:rPr>
              <a:t> Critics of evolutionary approach argue that similarities across cultures relating to gender preferences reflect gender stereotyping and have nothing to do with evolution.</a:t>
            </a:r>
          </a:p>
          <a:p>
            <a:pPr eaLnBrk="1" hangingPunct="1">
              <a:spcBef>
                <a:spcPct val="0"/>
              </a:spcBef>
              <a:buFontTx/>
              <a:buChar char="•"/>
            </a:pPr>
            <a:r>
              <a:rPr lang="en-US" altLang="en-US" dirty="0" smtClean="0">
                <a:ea typeface="ＭＳ Ｐゴシック" panose="020B0600070205080204" pitchFamily="34" charset="-128"/>
                <a:cs typeface="Times New Roman" panose="02020603050405020304" pitchFamily="18" charset="0"/>
              </a:rPr>
              <a:t> They say it is a rational choice for women to prefer a high earning-potential spouse and that men can afford to be concerned only with looks.</a:t>
            </a:r>
          </a:p>
          <a:p>
            <a:pPr eaLnBrk="1" hangingPunct="1">
              <a:spcBef>
                <a:spcPct val="0"/>
              </a:spcBef>
              <a:buFontTx/>
              <a:buChar char="•"/>
            </a:pPr>
            <a:r>
              <a:rPr lang="en-US" altLang="en-US" dirty="0" smtClean="0">
                <a:ea typeface="ＭＳ Ｐゴシック" panose="020B0600070205080204" pitchFamily="34" charset="-128"/>
                <a:cs typeface="Times New Roman" panose="02020603050405020304" pitchFamily="18" charset="0"/>
              </a:rPr>
              <a:t> Ask: What do you think?</a:t>
            </a:r>
          </a:p>
          <a:p>
            <a:pPr eaLnBrk="1" hangingPunct="1">
              <a:spcBef>
                <a:spcPct val="0"/>
              </a:spcBef>
            </a:pPr>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7063251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561467C8-4B38-47EE-8A37-2A67D31F64E5}" type="slidenum">
              <a:rPr lang="en-US" altLang="en-US" sz="1200">
                <a:latin typeface="Calibri" panose="020F0502020204030204" pitchFamily="34" charset="0"/>
              </a:rPr>
              <a:pPr eaLnBrk="1" hangingPunct="1"/>
              <a:t>19</a:t>
            </a:fld>
            <a:endParaRPr lang="en-US" altLang="en-US" sz="1200" dirty="0">
              <a:latin typeface="Calibri" panose="020F0502020204030204" pitchFamily="34" charset="0"/>
            </a:endParaRPr>
          </a:p>
        </p:txBody>
      </p:sp>
      <p:sp>
        <p:nvSpPr>
          <p:cNvPr id="49154" name="Rectangle 2"/>
          <p:cNvSpPr>
            <a:spLocks noGrp="1" noRot="1" noChangeAspect="1" noChangeArrowheads="1" noTextEdit="1"/>
          </p:cNvSpPr>
          <p:nvPr>
            <p:ph type="sldImg"/>
          </p:nvPr>
        </p:nvSpPr>
        <p:spPr bwMode="auto">
          <a:xfrm>
            <a:off x="1130300" y="674688"/>
            <a:ext cx="4597400" cy="3448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Rectangle 3"/>
          <p:cNvSpPr>
            <a:spLocks noGrp="1" noChangeArrowheads="1"/>
          </p:cNvSpPr>
          <p:nvPr>
            <p:ph type="body" idx="1"/>
          </p:nvPr>
        </p:nvSpPr>
        <p:spPr bwMode="auto">
          <a:xfrm>
            <a:off x="914400" y="4346575"/>
            <a:ext cx="5029200" cy="41227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ea typeface="ＭＳ Ｐゴシック" panose="020B0600070205080204" pitchFamily="34" charset="-128"/>
              </a:rPr>
              <a:t>According to one approach, we screen potential mates</a:t>
            </a:r>
          </a:p>
          <a:p>
            <a:r>
              <a:rPr lang="en-US" altLang="en-US" dirty="0" smtClean="0">
                <a:ea typeface="ＭＳ Ｐゴシック" panose="020B0600070205080204" pitchFamily="34" charset="-128"/>
              </a:rPr>
              <a:t>through successively finer-grained filters in order to settle on an appropriate spouse.</a:t>
            </a:r>
          </a:p>
          <a:p>
            <a:r>
              <a:rPr lang="en-US" altLang="en-US" dirty="0" smtClean="0">
                <a:ea typeface="ＭＳ Ｐゴシック" panose="020B0600070205080204" pitchFamily="34" charset="-128"/>
              </a:rPr>
              <a:t>(Source: Based on Janda and Klenke-Hamel, 1980.)</a:t>
            </a:r>
          </a:p>
        </p:txBody>
      </p:sp>
    </p:spTree>
    <p:extLst>
      <p:ext uri="{BB962C8B-B14F-4D97-AF65-F5344CB8AC3E}">
        <p14:creationId xmlns:p14="http://schemas.microsoft.com/office/powerpoint/2010/main" val="35707413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F65535E1-1995-4938-90AD-4F2D0C2F6DA8}" type="slidenum">
              <a:rPr lang="en-US" altLang="en-US" sz="1200">
                <a:latin typeface="Calibri" panose="020F0502020204030204" pitchFamily="34" charset="0"/>
              </a:rPr>
              <a:pPr eaLnBrk="1" hangingPunct="1"/>
              <a:t>20</a:t>
            </a:fld>
            <a:endParaRPr lang="en-US" altLang="en-US" sz="1200" dirty="0">
              <a:latin typeface="Calibri" panose="020F0502020204030204" pitchFamily="34" charset="0"/>
            </a:endParaRPr>
          </a:p>
        </p:txBody>
      </p:sp>
      <p:sp>
        <p:nvSpPr>
          <p:cNvPr id="53250" name="Rectangle 2"/>
          <p:cNvSpPr>
            <a:spLocks noGrp="1" noRot="1" noChangeAspect="1" noChangeArrowheads="1" noTextEdit="1"/>
          </p:cNvSpPr>
          <p:nvPr>
            <p:ph type="sldImg"/>
          </p:nvPr>
        </p:nvSpPr>
        <p:spPr bwMode="auto">
          <a:xfrm>
            <a:off x="1130300" y="674688"/>
            <a:ext cx="4597400" cy="3448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Rectangle 3"/>
          <p:cNvSpPr>
            <a:spLocks noGrp="1" noChangeArrowheads="1"/>
          </p:cNvSpPr>
          <p:nvPr>
            <p:ph type="body" idx="1"/>
          </p:nvPr>
        </p:nvSpPr>
        <p:spPr bwMode="auto">
          <a:xfrm>
            <a:off x="914400" y="4346575"/>
            <a:ext cx="5029200" cy="41227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b="1" i="0" u="none" strike="noStrike" kern="1200" baseline="0" dirty="0" smtClean="0">
                <a:solidFill>
                  <a:schemeClr val="tx1"/>
                </a:solidFill>
                <a:latin typeface="+mn-lt"/>
                <a:ea typeface="+mn-ea"/>
                <a:cs typeface="+mn-cs"/>
              </a:rPr>
              <a:t>Intermarriage Rates, by Race and Ethnicity, 2010 </a:t>
            </a:r>
            <a:r>
              <a:rPr lang="en-US" sz="1200" b="0" i="1" u="none" strike="noStrike" kern="1200" baseline="0" dirty="0" smtClean="0">
                <a:solidFill>
                  <a:schemeClr val="tx1"/>
                </a:solidFill>
                <a:latin typeface="+mn-lt"/>
                <a:ea typeface="+mn-ea"/>
                <a:cs typeface="+mn-cs"/>
              </a:rPr>
              <a:t>Percent of newlyweds married to someone of a different race/ethnicity</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Note: Asians include Pacic Islanders. Whites, blacks, and Asians include only non-Hispanics. Hispanics are of any race.</a:t>
            </a:r>
            <a:endParaRPr lang="en-US" altLang="en-US" dirty="0" smtClean="0">
              <a:ea typeface="ＭＳ Ｐゴシック" panose="020B0600070205080204" pitchFamily="34" charset="-128"/>
            </a:endParaRPr>
          </a:p>
          <a:p>
            <a:pPr marL="171450" indent="-171450">
              <a:buFontTx/>
              <a:buChar char="•"/>
            </a:pPr>
            <a:r>
              <a:rPr lang="en-US" altLang="en-US" dirty="0" smtClean="0">
                <a:ea typeface="ＭＳ Ｐゴシック" panose="020B0600070205080204" pitchFamily="34" charset="-128"/>
              </a:rPr>
              <a:t>Although homogamy has been standard for most marriages in U.S., rate of marriages crossing ethnic/racial lines is substantial. (Source: Wang/Pew Research Center, 2012.)</a:t>
            </a:r>
          </a:p>
          <a:p>
            <a:pPr marL="171450" indent="-171450">
              <a:buFontTx/>
              <a:buChar char="•"/>
            </a:pPr>
            <a:r>
              <a:rPr lang="en-US" altLang="en-US" dirty="0" smtClean="0">
                <a:ea typeface="ＭＳ Ｐゴシック" panose="020B0600070205080204" pitchFamily="34" charset="-128"/>
              </a:rPr>
              <a:t>The marriage gradient makes finding a spouse particularly difficult for well-educated African American women.</a:t>
            </a:r>
          </a:p>
          <a:p>
            <a:pPr marL="171450" indent="-171450">
              <a:buFontTx/>
              <a:buChar char="•"/>
            </a:pPr>
            <a:r>
              <a:rPr lang="en-US" altLang="en-US" dirty="0" smtClean="0">
                <a:ea typeface="ＭＳ Ｐゴシック" panose="020B0600070205080204" pitchFamily="34" charset="-128"/>
              </a:rPr>
              <a:t>Fewer African American men attend college than African American women, making the potential pool of men who are suitable—as defined by society and the marriage gradient—relatively small. </a:t>
            </a:r>
          </a:p>
          <a:p>
            <a:pPr marL="171450" indent="-171450">
              <a:buFontTx/>
              <a:buChar char="•"/>
            </a:pPr>
            <a:r>
              <a:rPr lang="en-US" altLang="en-US" dirty="0" smtClean="0">
                <a:ea typeface="ＭＳ Ｐゴシック" panose="020B0600070205080204" pitchFamily="34" charset="-128"/>
              </a:rPr>
              <a:t>Consequently, relative to women of other races, African American women are more apt to marry men who are less educated than they are—or not marry at all (Tucker and Mitchell-Kernan, 1995; Kiecolt and Fossett, 1997; Willie and Reddick, 2003).</a:t>
            </a:r>
          </a:p>
        </p:txBody>
      </p:sp>
    </p:spTree>
    <p:extLst>
      <p:ext uri="{BB962C8B-B14F-4D97-AF65-F5344CB8AC3E}">
        <p14:creationId xmlns:p14="http://schemas.microsoft.com/office/powerpoint/2010/main" val="16994937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15C209C8-A6D2-49A8-AD61-1C4288D74389}" type="slidenum">
              <a:rPr lang="en-US" altLang="en-US" sz="1200">
                <a:latin typeface="Calibri" panose="020F0502020204030204" pitchFamily="34" charset="0"/>
              </a:rPr>
              <a:pPr eaLnBrk="1" hangingPunct="1"/>
              <a:t>21</a:t>
            </a:fld>
            <a:endParaRPr lang="en-US" altLang="en-US" sz="1200" dirty="0">
              <a:latin typeface="Calibri" panose="020F0502020204030204" pitchFamily="34" charset="0"/>
            </a:endParaRPr>
          </a:p>
        </p:txBody>
      </p:sp>
      <p:sp>
        <p:nvSpPr>
          <p:cNvPr id="57346" name="Rectangle 2"/>
          <p:cNvSpPr>
            <a:spLocks noGrp="1" noRot="1" noChangeAspect="1" noChangeArrowheads="1" noTextEdit="1"/>
          </p:cNvSpPr>
          <p:nvPr>
            <p:ph type="sldImg"/>
          </p:nvPr>
        </p:nvSpPr>
        <p:spPr bwMode="auto">
          <a:xfrm>
            <a:off x="1130300" y="674688"/>
            <a:ext cx="4597400" cy="3448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Rectangle 3"/>
          <p:cNvSpPr>
            <a:spLocks noGrp="1" noChangeArrowheads="1"/>
          </p:cNvSpPr>
          <p:nvPr>
            <p:ph type="body" idx="1"/>
          </p:nvPr>
        </p:nvSpPr>
        <p:spPr bwMode="auto">
          <a:xfrm>
            <a:off x="914400" y="4346575"/>
            <a:ext cx="5029200" cy="41227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sz="900" dirty="0" smtClean="0">
                <a:ea typeface="ＭＳ Ｐゴシック" panose="020B0600070205080204" pitchFamily="34" charset="-128"/>
              </a:rPr>
              <a:t> Infant attachment style is reflected in adult romantic relationships (Shaver).</a:t>
            </a:r>
          </a:p>
          <a:p>
            <a:pPr lvl="1" eaLnBrk="1" hangingPunct="1">
              <a:spcBef>
                <a:spcPct val="0"/>
              </a:spcBef>
              <a:buFontTx/>
              <a:buChar char="•"/>
            </a:pPr>
            <a:r>
              <a:rPr lang="en-US" altLang="en-US" sz="1000" dirty="0" smtClean="0">
                <a:ea typeface="ＭＳ Ｐゴシック" panose="020B0600070205080204" pitchFamily="34" charset="-128"/>
              </a:rPr>
              <a:t> Secure</a:t>
            </a:r>
          </a:p>
          <a:p>
            <a:pPr lvl="2" eaLnBrk="1" hangingPunct="1">
              <a:spcBef>
                <a:spcPct val="0"/>
              </a:spcBef>
              <a:buFontTx/>
              <a:buChar char="•"/>
            </a:pPr>
            <a:r>
              <a:rPr lang="en-US" altLang="en-US" dirty="0" smtClean="0">
                <a:ea typeface="ＭＳ Ｐゴシック" panose="020B0600070205080204" pitchFamily="34" charset="-128"/>
              </a:rPr>
              <a:t> Happy and confident about future of their relationships (over 50%)</a:t>
            </a:r>
          </a:p>
          <a:p>
            <a:pPr lvl="1" eaLnBrk="1" hangingPunct="1">
              <a:spcBef>
                <a:spcPct val="0"/>
              </a:spcBef>
              <a:buFontTx/>
              <a:buChar char="•"/>
            </a:pPr>
            <a:r>
              <a:rPr lang="en-US" altLang="en-US" sz="1000" dirty="0" smtClean="0">
                <a:ea typeface="ＭＳ Ｐゴシック" panose="020B0600070205080204" pitchFamily="34" charset="-128"/>
              </a:rPr>
              <a:t> Avoidant</a:t>
            </a:r>
          </a:p>
          <a:p>
            <a:pPr lvl="2" eaLnBrk="1" hangingPunct="1">
              <a:spcBef>
                <a:spcPct val="0"/>
              </a:spcBef>
              <a:buFontTx/>
              <a:buChar char="•"/>
            </a:pPr>
            <a:r>
              <a:rPr lang="en-US" altLang="en-US" dirty="0" smtClean="0">
                <a:ea typeface="ＭＳ Ｐゴシック" panose="020B0600070205080204" pitchFamily="34" charset="-128"/>
              </a:rPr>
              <a:t> Less invested, higher break-up rates, often feel lonely (25%)</a:t>
            </a:r>
          </a:p>
          <a:p>
            <a:pPr lvl="1" eaLnBrk="1" hangingPunct="1">
              <a:spcBef>
                <a:spcPct val="0"/>
              </a:spcBef>
              <a:buFontTx/>
              <a:buChar char="•"/>
            </a:pPr>
            <a:r>
              <a:rPr lang="en-US" altLang="en-US" sz="1000" dirty="0" smtClean="0">
                <a:ea typeface="ＭＳ Ｐゴシック" panose="020B0600070205080204" pitchFamily="34" charset="-128"/>
              </a:rPr>
              <a:t> Ambivalent</a:t>
            </a:r>
          </a:p>
          <a:p>
            <a:pPr lvl="2" eaLnBrk="1" hangingPunct="1">
              <a:spcBef>
                <a:spcPct val="0"/>
              </a:spcBef>
              <a:buFontTx/>
              <a:buChar char="•"/>
            </a:pPr>
            <a:r>
              <a:rPr lang="en-US" altLang="en-US" dirty="0" smtClean="0">
                <a:ea typeface="ＭＳ Ｐゴシック" panose="020B0600070205080204" pitchFamily="34" charset="-128"/>
              </a:rPr>
              <a:t> Overly invested, repeated break-ups with same partner, low self-esteem (20%)</a:t>
            </a:r>
          </a:p>
          <a:p>
            <a:pPr eaLnBrk="1" hangingPunct="1">
              <a:spcBef>
                <a:spcPct val="0"/>
              </a:spcBef>
              <a:buFontTx/>
              <a:buChar char="•"/>
            </a:pPr>
            <a:r>
              <a:rPr lang="en-US" altLang="en-US" dirty="0" smtClean="0">
                <a:ea typeface="ＭＳ Ｐゴシック" panose="020B0600070205080204" pitchFamily="34" charset="-128"/>
              </a:rPr>
              <a:t> Attachment style related to nature of care adults give to their romantic partners when they need assistance.</a:t>
            </a:r>
          </a:p>
          <a:p>
            <a:pPr eaLnBrk="1" hangingPunct="1">
              <a:spcBef>
                <a:spcPct val="0"/>
              </a:spcBef>
              <a:buFontTx/>
              <a:buChar char="•"/>
            </a:pPr>
            <a:r>
              <a:rPr lang="en-US" altLang="en-US" dirty="0" smtClean="0">
                <a:ea typeface="ＭＳ Ｐゴシック" panose="020B0600070205080204" pitchFamily="34" charset="-128"/>
              </a:rPr>
              <a:t> Secure adults are more sensitive and supportive.</a:t>
            </a:r>
          </a:p>
          <a:p>
            <a:pPr eaLnBrk="1" hangingPunct="1">
              <a:spcBef>
                <a:spcPct val="0"/>
              </a:spcBef>
            </a:pPr>
            <a:r>
              <a:rPr lang="en-US" altLang="en-US" dirty="0" smtClean="0">
                <a:ea typeface="ＭＳ Ｐゴシック" panose="020B0600070205080204" pitchFamily="34" charset="-128"/>
              </a:rPr>
              <a:t>Anxious adults are more compulsive, intrusive.</a:t>
            </a:r>
          </a:p>
          <a:p>
            <a:pPr eaLnBrk="1" hangingPunct="1">
              <a:spcBef>
                <a:spcPct val="0"/>
              </a:spcBef>
            </a:pPr>
            <a:r>
              <a:rPr lang="en-US" altLang="en-US" dirty="0" smtClean="0">
                <a:ea typeface="ＭＳ Ｐゴシック" panose="020B0600070205080204" pitchFamily="34" charset="-128"/>
              </a:rPr>
              <a:t>People have relationship difficulties should look back to infant styles for insight into how to be more adaptive in adult relationships.</a:t>
            </a:r>
          </a:p>
          <a:p>
            <a:pPr eaLnBrk="1" hangingPunct="1">
              <a:spcBef>
                <a:spcPct val="0"/>
              </a:spcBef>
            </a:pPr>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1439513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ea typeface="ＭＳ Ｐゴシック" panose="020B0600070205080204" pitchFamily="34" charset="-128"/>
            </a:endParaRPr>
          </a:p>
        </p:txBody>
      </p:sp>
      <p:sp>
        <p:nvSpPr>
          <p:cNvPr id="6963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7728139-BDD4-4CD1-9A00-4D2C187B75F6}" type="slidenum">
              <a:rPr lang="en-US" altLang="en-US" sz="1200">
                <a:latin typeface="Calibri" panose="020F0502020204030204" pitchFamily="34" charset="0"/>
              </a:rPr>
              <a:pPr eaLnBrk="1" hangingPunct="1"/>
              <a:t>22</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26268530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2AA77F10-1A58-4556-B87B-A121DC5AFC7B}" type="slidenum">
              <a:rPr lang="en-US" altLang="en-US" sz="1200">
                <a:latin typeface="Calibri" panose="020F0502020204030204" pitchFamily="34" charset="0"/>
              </a:rPr>
              <a:pPr eaLnBrk="1" hangingPunct="1"/>
              <a:t>23</a:t>
            </a:fld>
            <a:endParaRPr lang="en-US" altLang="en-US" sz="1200" dirty="0">
              <a:latin typeface="Calibri" panose="020F0502020204030204" pitchFamily="34" charset="0"/>
            </a:endParaRPr>
          </a:p>
        </p:txBody>
      </p:sp>
      <p:sp>
        <p:nvSpPr>
          <p:cNvPr id="7373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dirty="0" smtClean="0">
                <a:ea typeface="ＭＳ Ｐゴシック" panose="020B0600070205080204" pitchFamily="34" charset="-128"/>
              </a:rPr>
              <a:t> Past three decades have seen both a decline in the number of married couples and a significant rise in couples living together without being married, a status known as </a:t>
            </a:r>
            <a:r>
              <a:rPr lang="en-US" altLang="en-US" b="1" u="sng" dirty="0" smtClean="0">
                <a:ea typeface="ＭＳ Ｐゴシック" panose="020B0600070205080204" pitchFamily="34" charset="-128"/>
              </a:rPr>
              <a:t>cohabitation.</a:t>
            </a:r>
          </a:p>
          <a:p>
            <a:pPr eaLnBrk="1" hangingPunct="1">
              <a:spcBef>
                <a:spcPct val="0"/>
              </a:spcBef>
              <a:buFontTx/>
              <a:buChar char="•"/>
            </a:pPr>
            <a:r>
              <a:rPr lang="en-US" altLang="en-US" dirty="0" smtClean="0">
                <a:ea typeface="ＭＳ Ｐゴシック" panose="020B0600070205080204" pitchFamily="34" charset="-128"/>
              </a:rPr>
              <a:t> Married couples now make up a minority of households: as of 2005, 49.7 percent of all U.S. households contained a married couple.</a:t>
            </a:r>
          </a:p>
        </p:txBody>
      </p:sp>
    </p:spTree>
    <p:extLst>
      <p:ext uri="{BB962C8B-B14F-4D97-AF65-F5344CB8AC3E}">
        <p14:creationId xmlns:p14="http://schemas.microsoft.com/office/powerpoint/2010/main" val="22510275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03D9B36A-D35A-40C0-BF3D-8003F1D96B84}" type="slidenum">
              <a:rPr lang="en-US" altLang="en-US" sz="1200">
                <a:latin typeface="Calibri" panose="020F0502020204030204" pitchFamily="34" charset="0"/>
              </a:rPr>
              <a:pPr eaLnBrk="1" hangingPunct="1"/>
              <a:t>24</a:t>
            </a:fld>
            <a:endParaRPr lang="en-US" altLang="en-US" sz="1200" dirty="0">
              <a:latin typeface="Calibri" panose="020F0502020204030204" pitchFamily="34" charset="0"/>
            </a:endParaRPr>
          </a:p>
        </p:txBody>
      </p:sp>
      <p:sp>
        <p:nvSpPr>
          <p:cNvPr id="7782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dirty="0" smtClean="0">
                <a:ea typeface="ＭＳ Ｐゴシック" panose="020B0600070205080204" pitchFamily="34" charset="-128"/>
              </a:rPr>
              <a:t> Many see marriage as appropriate culmination of loving relationship, while others feel it is </a:t>
            </a:r>
            <a:r>
              <a:rPr lang="ja-JP" altLang="en-US" dirty="0" smtClean="0">
                <a:ea typeface="ＭＳ Ｐゴシック" panose="020B0600070205080204" pitchFamily="34" charset="-128"/>
              </a:rPr>
              <a:t>“</a:t>
            </a:r>
            <a:r>
              <a:rPr lang="en-US" altLang="ja-JP" dirty="0" smtClean="0">
                <a:ea typeface="ＭＳ Ｐゴシック" panose="020B0600070205080204" pitchFamily="34" charset="-128"/>
              </a:rPr>
              <a:t>right</a:t>
            </a:r>
            <a:r>
              <a:rPr lang="ja-JP" altLang="en-US" dirty="0" smtClean="0">
                <a:ea typeface="ＭＳ Ｐゴシック" panose="020B0600070205080204" pitchFamily="34" charset="-128"/>
              </a:rPr>
              <a:t>”</a:t>
            </a:r>
            <a:r>
              <a:rPr lang="en-US" altLang="ja-JP" dirty="0" smtClean="0">
                <a:ea typeface="ＭＳ Ｐゴシック" panose="020B0600070205080204" pitchFamily="34" charset="-128"/>
              </a:rPr>
              <a:t> thing to do after reaching particular age in early adulthood. </a:t>
            </a:r>
          </a:p>
          <a:p>
            <a:pPr eaLnBrk="1" hangingPunct="1">
              <a:spcBef>
                <a:spcPct val="0"/>
              </a:spcBef>
              <a:buFontTx/>
              <a:buChar char="•"/>
            </a:pPr>
            <a:r>
              <a:rPr lang="en-US" altLang="en-US" dirty="0" smtClean="0">
                <a:ea typeface="ＭＳ Ｐゴシック" panose="020B0600070205080204" pitchFamily="34" charset="-128"/>
              </a:rPr>
              <a:t> Spouse can play economic, sexual role, and therapeutic and recreational role.</a:t>
            </a:r>
          </a:p>
          <a:p>
            <a:pPr eaLnBrk="1" hangingPunct="1">
              <a:spcBef>
                <a:spcPct val="0"/>
              </a:spcBef>
              <a:buFontTx/>
              <a:buChar char="•"/>
            </a:pPr>
            <a:r>
              <a:rPr lang="en-US" altLang="en-US" dirty="0" smtClean="0">
                <a:ea typeface="ＭＳ Ｐゴシック" panose="020B0600070205080204" pitchFamily="34" charset="-128"/>
              </a:rPr>
              <a:t> Only means of having children that is fully accepted by all segments of society. </a:t>
            </a:r>
          </a:p>
          <a:p>
            <a:pPr eaLnBrk="1" hangingPunct="1">
              <a:spcBef>
                <a:spcPct val="0"/>
              </a:spcBef>
              <a:buFontTx/>
              <a:buChar char="•"/>
            </a:pPr>
            <a:r>
              <a:rPr lang="en-US" altLang="en-US" dirty="0" smtClean="0">
                <a:ea typeface="ＭＳ Ｐゴシック" panose="020B0600070205080204" pitchFamily="34" charset="-128"/>
              </a:rPr>
              <a:t> Marriage offers legal benefits and protections, such as being eligible for medical insurance under a spouse’</a:t>
            </a:r>
            <a:r>
              <a:rPr lang="en-US" altLang="ja-JP" dirty="0" smtClean="0">
                <a:ea typeface="ＭＳ Ｐゴシック" panose="020B0600070205080204" pitchFamily="34" charset="-128"/>
              </a:rPr>
              <a:t>s policy and eligibility for survivor benefits like Social Security benefits.</a:t>
            </a:r>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17891204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4CD60BA-BF68-40FB-A71E-113BC0A81497}" type="slidenum">
              <a:rPr lang="en-US" altLang="en-US" sz="1200">
                <a:latin typeface="Calibri" panose="020F0502020204030204" pitchFamily="34" charset="0"/>
              </a:rPr>
              <a:pPr eaLnBrk="1" hangingPunct="1"/>
              <a:t>25</a:t>
            </a:fld>
            <a:endParaRPr lang="en-US" altLang="en-US" sz="1200" dirty="0">
              <a:latin typeface="Calibri" panose="020F0502020204030204" pitchFamily="34" charset="0"/>
            </a:endParaRPr>
          </a:p>
        </p:txBody>
      </p:sp>
      <p:sp>
        <p:nvSpPr>
          <p:cNvPr id="79874" name="Rectangle 2"/>
          <p:cNvSpPr>
            <a:spLocks noGrp="1" noRot="1" noChangeAspect="1" noChangeArrowheads="1" noTextEdit="1"/>
          </p:cNvSpPr>
          <p:nvPr>
            <p:ph type="sldImg"/>
          </p:nvPr>
        </p:nvSpPr>
        <p:spPr bwMode="auto">
          <a:xfrm>
            <a:off x="1130300" y="674688"/>
            <a:ext cx="4597400" cy="3448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Rectangle 3"/>
          <p:cNvSpPr>
            <a:spLocks noGrp="1" noChangeArrowheads="1"/>
          </p:cNvSpPr>
          <p:nvPr>
            <p:ph type="body" idx="1"/>
          </p:nvPr>
        </p:nvSpPr>
        <p:spPr bwMode="auto">
          <a:xfrm>
            <a:off x="914400" y="4346575"/>
            <a:ext cx="5029200" cy="41227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smtClean="0">
                <a:ea typeface="ＭＳ Ｐゴシック" panose="020B0600070205080204" pitchFamily="34" charset="-128"/>
              </a:rPr>
              <a:t>Figure 14-6 Postponing Marriage</a:t>
            </a:r>
          </a:p>
          <a:p>
            <a:r>
              <a:rPr lang="en-US" altLang="en-US" dirty="0" smtClean="0">
                <a:ea typeface="ＭＳ Ｐゴシック" panose="020B0600070205080204" pitchFamily="34" charset="-128"/>
              </a:rPr>
              <a:t>The age at which women and men first marry is the highest since national</a:t>
            </a:r>
          </a:p>
          <a:p>
            <a:r>
              <a:rPr lang="en-US" altLang="en-US" dirty="0" smtClean="0">
                <a:ea typeface="ＭＳ Ｐゴシック" panose="020B0600070205080204" pitchFamily="34" charset="-128"/>
              </a:rPr>
              <a:t>statistics were first collected in the late 1800s.  What factors account for this?</a:t>
            </a:r>
          </a:p>
          <a:p>
            <a:r>
              <a:rPr lang="en-US" altLang="en-US" dirty="0" smtClean="0">
                <a:ea typeface="ＭＳ Ｐゴシック" panose="020B0600070205080204" pitchFamily="34" charset="-128"/>
              </a:rPr>
              <a:t>(Source: U.S. Bureau of the Census, 2011.)</a:t>
            </a:r>
          </a:p>
          <a:p>
            <a:pPr eaLnBrk="1" hangingPunct="1">
              <a:spcBef>
                <a:spcPct val="0"/>
              </a:spcBef>
              <a:buFontTx/>
              <a:buChar char="•"/>
            </a:pPr>
            <a:endParaRPr lang="en-US" altLang="en-US" dirty="0" smtClean="0">
              <a:ea typeface="ＭＳ Ｐゴシック" panose="020B0600070205080204" pitchFamily="34" charset="-128"/>
            </a:endParaRPr>
          </a:p>
          <a:p>
            <a:pPr eaLnBrk="1" hangingPunct="1">
              <a:spcBef>
                <a:spcPct val="0"/>
              </a:spcBef>
              <a:buFontTx/>
              <a:buChar char="•"/>
            </a:pPr>
            <a:r>
              <a:rPr lang="en-US" altLang="en-US" dirty="0" smtClean="0">
                <a:ea typeface="ＭＳ Ｐゴシック" panose="020B0600070205080204" pitchFamily="34" charset="-128"/>
              </a:rPr>
              <a:t> Reflects economic concerns and the commitment to establishing career.</a:t>
            </a:r>
          </a:p>
          <a:p>
            <a:pPr eaLnBrk="1" hangingPunct="1">
              <a:spcBef>
                <a:spcPct val="0"/>
              </a:spcBef>
              <a:buFontTx/>
              <a:buChar char="•"/>
            </a:pPr>
            <a:r>
              <a:rPr lang="en-US" altLang="en-US" dirty="0" smtClean="0">
                <a:ea typeface="ＭＳ Ｐゴシック" panose="020B0600070205080204" pitchFamily="34" charset="-128"/>
              </a:rPr>
              <a:t> Ask: Can you think of any other reasons? </a:t>
            </a:r>
          </a:p>
        </p:txBody>
      </p:sp>
    </p:spTree>
    <p:extLst>
      <p:ext uri="{BB962C8B-B14F-4D97-AF65-F5344CB8AC3E}">
        <p14:creationId xmlns:p14="http://schemas.microsoft.com/office/powerpoint/2010/main" val="25397595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05A56875-3F0D-44AB-821F-19896A8982B1}" type="slidenum">
              <a:rPr lang="en-US" altLang="en-US" sz="1200">
                <a:latin typeface="Calibri" panose="020F0502020204030204" pitchFamily="34" charset="0"/>
              </a:rPr>
              <a:pPr eaLnBrk="1" hangingPunct="1"/>
              <a:t>26</a:t>
            </a:fld>
            <a:endParaRPr lang="en-US" altLang="en-US" sz="1200" dirty="0">
              <a:latin typeface="Calibri" panose="020F0502020204030204" pitchFamily="34" charset="0"/>
            </a:endParaRPr>
          </a:p>
        </p:txBody>
      </p:sp>
      <p:sp>
        <p:nvSpPr>
          <p:cNvPr id="81922" name="Rectangle 2"/>
          <p:cNvSpPr>
            <a:spLocks noGrp="1" noRot="1" noChangeAspect="1" noChangeArrowheads="1" noTextEdit="1"/>
          </p:cNvSpPr>
          <p:nvPr>
            <p:ph type="sldImg"/>
          </p:nvPr>
        </p:nvSpPr>
        <p:spPr bwMode="auto">
          <a:xfrm>
            <a:off x="1130300" y="674688"/>
            <a:ext cx="4597400" cy="3448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Rectangle 3"/>
          <p:cNvSpPr>
            <a:spLocks noGrp="1" noChangeArrowheads="1"/>
          </p:cNvSpPr>
          <p:nvPr>
            <p:ph type="body" idx="1"/>
          </p:nvPr>
        </p:nvSpPr>
        <p:spPr bwMode="auto">
          <a:xfrm>
            <a:off x="914400" y="4346575"/>
            <a:ext cx="5029200" cy="41227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1497441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05A56875-3F0D-44AB-821F-19896A8982B1}" type="slidenum">
              <a:rPr lang="en-US" altLang="en-US" sz="1200">
                <a:latin typeface="Calibri" panose="020F0502020204030204" pitchFamily="34" charset="0"/>
              </a:rPr>
              <a:pPr eaLnBrk="1" hangingPunct="1"/>
              <a:t>27</a:t>
            </a:fld>
            <a:endParaRPr lang="en-US" altLang="en-US" sz="1200" dirty="0">
              <a:latin typeface="Calibri" panose="020F0502020204030204" pitchFamily="34" charset="0"/>
            </a:endParaRPr>
          </a:p>
        </p:txBody>
      </p:sp>
      <p:sp>
        <p:nvSpPr>
          <p:cNvPr id="81922" name="Rectangle 2"/>
          <p:cNvSpPr>
            <a:spLocks noGrp="1" noRot="1" noChangeAspect="1" noChangeArrowheads="1" noTextEdit="1"/>
          </p:cNvSpPr>
          <p:nvPr>
            <p:ph type="sldImg"/>
          </p:nvPr>
        </p:nvSpPr>
        <p:spPr bwMode="auto">
          <a:xfrm>
            <a:off x="1130300" y="674688"/>
            <a:ext cx="4597400" cy="3448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Rectangle 3"/>
          <p:cNvSpPr>
            <a:spLocks noGrp="1" noChangeArrowheads="1"/>
          </p:cNvSpPr>
          <p:nvPr>
            <p:ph type="body" idx="1"/>
          </p:nvPr>
        </p:nvSpPr>
        <p:spPr bwMode="auto">
          <a:xfrm>
            <a:off x="914400" y="4346575"/>
            <a:ext cx="5029200" cy="41227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1497441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11ADC523-ECBB-4459-815E-96658BCE7310}" type="slidenum">
              <a:rPr lang="en-US" altLang="en-US" sz="1200">
                <a:latin typeface="Calibri" panose="020F0502020204030204" pitchFamily="34" charset="0"/>
              </a:rPr>
              <a:pPr eaLnBrk="1" hangingPunct="1"/>
              <a:t>28</a:t>
            </a:fld>
            <a:endParaRPr lang="en-US" altLang="en-US" sz="1200" dirty="0">
              <a:latin typeface="Calibri" panose="020F0502020204030204" pitchFamily="34" charset="0"/>
            </a:endParaRPr>
          </a:p>
        </p:txBody>
      </p:sp>
      <p:sp>
        <p:nvSpPr>
          <p:cNvPr id="83970" name="Rectangle 2"/>
          <p:cNvSpPr>
            <a:spLocks noGrp="1" noRot="1" noChangeAspect="1" noChangeArrowheads="1" noTextEdit="1"/>
          </p:cNvSpPr>
          <p:nvPr>
            <p:ph type="sldImg"/>
          </p:nvPr>
        </p:nvSpPr>
        <p:spPr bwMode="auto">
          <a:xfrm>
            <a:off x="1130300" y="674688"/>
            <a:ext cx="4597400" cy="3448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Rectangle 3"/>
          <p:cNvSpPr>
            <a:spLocks noGrp="1" noChangeArrowheads="1"/>
          </p:cNvSpPr>
          <p:nvPr>
            <p:ph type="body" idx="1"/>
          </p:nvPr>
        </p:nvSpPr>
        <p:spPr bwMode="auto">
          <a:xfrm>
            <a:off x="914400" y="4346575"/>
            <a:ext cx="5029200" cy="41227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36623638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96939E2C-B14D-44C1-9CCE-3B808DC41CDF}" type="slidenum">
              <a:rPr lang="en-US" altLang="en-US" sz="1200">
                <a:latin typeface="Calibri" panose="020F0502020204030204" pitchFamily="34" charset="0"/>
              </a:rPr>
              <a:pPr eaLnBrk="1" hangingPunct="1"/>
              <a:t>29</a:t>
            </a:fld>
            <a:endParaRPr lang="en-US" altLang="en-US" sz="1200" dirty="0">
              <a:latin typeface="Calibri" panose="020F0502020204030204" pitchFamily="34" charset="0"/>
            </a:endParaRPr>
          </a:p>
        </p:txBody>
      </p:sp>
      <p:sp>
        <p:nvSpPr>
          <p:cNvPr id="89090" name="Rectangle 2"/>
          <p:cNvSpPr>
            <a:spLocks noGrp="1" noRot="1" noChangeAspect="1" noChangeArrowheads="1" noTextEdit="1"/>
          </p:cNvSpPr>
          <p:nvPr>
            <p:ph type="sldImg"/>
          </p:nvPr>
        </p:nvSpPr>
        <p:spPr bwMode="auto">
          <a:xfrm>
            <a:off x="1130300" y="674688"/>
            <a:ext cx="4597400" cy="3448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Rectangle 3"/>
          <p:cNvSpPr>
            <a:spLocks noGrp="1" noChangeArrowheads="1"/>
          </p:cNvSpPr>
          <p:nvPr>
            <p:ph type="body" idx="1"/>
          </p:nvPr>
        </p:nvSpPr>
        <p:spPr bwMode="auto">
          <a:xfrm>
            <a:off x="914400" y="4346575"/>
            <a:ext cx="5029200" cy="41227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dirty="0" smtClean="0">
                <a:ea typeface="ＭＳ Ｐゴシック" panose="020B0600070205080204" pitchFamily="34" charset="-128"/>
              </a:rPr>
              <a:t> Some children are unplanned, but couples cope, because they wanted children eventually; some unplanned children are unwanted.</a:t>
            </a:r>
          </a:p>
          <a:p>
            <a:pPr eaLnBrk="1" hangingPunct="1">
              <a:spcBef>
                <a:spcPct val="0"/>
              </a:spcBef>
              <a:buFontTx/>
              <a:buChar char="•"/>
            </a:pPr>
            <a:r>
              <a:rPr lang="en-US" altLang="en-US" dirty="0" smtClean="0">
                <a:ea typeface="ＭＳ Ｐゴシック" panose="020B0600070205080204" pitchFamily="34" charset="-128"/>
              </a:rPr>
              <a:t> Today most families have no more than 2 children, rate in US today is 2.1 children per woman (in 1957, it was 3.7 children per woman).</a:t>
            </a:r>
          </a:p>
          <a:p>
            <a:pPr eaLnBrk="1" hangingPunct="1">
              <a:spcBef>
                <a:spcPct val="0"/>
              </a:spcBef>
              <a:buFontTx/>
              <a:buChar char="•"/>
            </a:pPr>
            <a:r>
              <a:rPr lang="en-US" altLang="en-US" dirty="0" smtClean="0">
                <a:ea typeface="ＭＳ Ｐゴシック" panose="020B0600070205080204" pitchFamily="34" charset="-128"/>
              </a:rPr>
              <a:t> Women are having children later today, into their late 30s and older.</a:t>
            </a:r>
          </a:p>
          <a:p>
            <a:pPr eaLnBrk="1" hangingPunct="1">
              <a:spcBef>
                <a:spcPct val="0"/>
              </a:spcBef>
              <a:buFontTx/>
              <a:buChar char="•"/>
            </a:pPr>
            <a:r>
              <a:rPr lang="en-US" altLang="en-US" dirty="0" smtClean="0">
                <a:ea typeface="ＭＳ Ｐゴシック" panose="020B0600070205080204" pitchFamily="34" charset="-128"/>
              </a:rPr>
              <a:t> A middle-class family with two children will spend about $233,000 for each child before the child reaches the age of 18.</a:t>
            </a:r>
          </a:p>
          <a:p>
            <a:pPr eaLnBrk="1" hangingPunct="1">
              <a:spcBef>
                <a:spcPct val="0"/>
              </a:spcBef>
              <a:buFontTx/>
              <a:buChar char="•"/>
            </a:pPr>
            <a:r>
              <a:rPr lang="en-US" altLang="en-US" dirty="0" smtClean="0">
                <a:ea typeface="ＭＳ Ｐゴシック" panose="020B0600070205080204" pitchFamily="34" charset="-128"/>
              </a:rPr>
              <a:t> People have children for psychological reasons.</a:t>
            </a:r>
          </a:p>
          <a:p>
            <a:pPr lvl="1" eaLnBrk="1" hangingPunct="1">
              <a:spcBef>
                <a:spcPct val="0"/>
              </a:spcBef>
              <a:buFontTx/>
              <a:buChar char="•"/>
            </a:pPr>
            <a:r>
              <a:rPr lang="en-US" altLang="en-US" sz="1400" dirty="0" smtClean="0">
                <a:ea typeface="ＭＳ Ｐゴシック" panose="020B0600070205080204" pitchFamily="34" charset="-128"/>
              </a:rPr>
              <a:t> Pleasure of watching them grow.</a:t>
            </a:r>
          </a:p>
          <a:p>
            <a:pPr lvl="1" eaLnBrk="1" hangingPunct="1">
              <a:spcBef>
                <a:spcPct val="0"/>
              </a:spcBef>
              <a:buFontTx/>
              <a:buChar char="•"/>
            </a:pPr>
            <a:r>
              <a:rPr lang="en-US" altLang="en-US" sz="1400" dirty="0" smtClean="0">
                <a:ea typeface="ＭＳ Ｐゴシック" panose="020B0600070205080204" pitchFamily="34" charset="-128"/>
              </a:rPr>
              <a:t> Hope children will provide for them in old age or offer companionship.</a:t>
            </a:r>
          </a:p>
          <a:p>
            <a:pPr lvl="1" eaLnBrk="1" hangingPunct="1">
              <a:spcBef>
                <a:spcPct val="0"/>
              </a:spcBef>
              <a:buFontTx/>
              <a:buChar char="•"/>
            </a:pPr>
            <a:r>
              <a:rPr lang="en-US" altLang="en-US" sz="1400" dirty="0" smtClean="0">
                <a:ea typeface="ＭＳ Ｐゴシック" panose="020B0600070205080204" pitchFamily="34" charset="-128"/>
              </a:rPr>
              <a:t> Most married couples have at least one child.</a:t>
            </a:r>
          </a:p>
          <a:p>
            <a:pPr eaLnBrk="1" hangingPunct="1">
              <a:spcBef>
                <a:spcPct val="0"/>
              </a:spcBef>
              <a:buFontTx/>
              <a:buChar char="•"/>
            </a:pPr>
            <a:r>
              <a:rPr lang="en-US" altLang="en-US" dirty="0" smtClean="0">
                <a:ea typeface="ＭＳ Ｐゴシック" panose="020B0600070205080204" pitchFamily="34" charset="-128"/>
              </a:rPr>
              <a:t> Some children are unplanned, but couples cope, because they wanted children eventually.</a:t>
            </a:r>
          </a:p>
          <a:p>
            <a:pPr eaLnBrk="1" hangingPunct="1">
              <a:spcBef>
                <a:spcPct val="0"/>
              </a:spcBef>
              <a:buFontTx/>
              <a:buChar char="•"/>
            </a:pPr>
            <a:r>
              <a:rPr lang="en-US" altLang="en-US" dirty="0" smtClean="0">
                <a:ea typeface="ＭＳ Ｐゴシック" panose="020B0600070205080204" pitchFamily="34" charset="-128"/>
              </a:rPr>
              <a:t> But some unplanned children are unwanted.</a:t>
            </a:r>
          </a:p>
          <a:p>
            <a:pPr eaLnBrk="1" hangingPunct="1">
              <a:spcBef>
                <a:spcPct val="0"/>
              </a:spcBef>
              <a:buFontTx/>
              <a:buChar char="•"/>
            </a:pPr>
            <a:r>
              <a:rPr lang="en-US" altLang="en-US" dirty="0" smtClean="0">
                <a:ea typeface="ＭＳ Ｐゴシック" panose="020B0600070205080204" pitchFamily="34" charset="-128"/>
              </a:rPr>
              <a:t> Today most families have no more than 2 children, rate in U.S. today is 2.1 children per woman.</a:t>
            </a:r>
          </a:p>
          <a:p>
            <a:pPr eaLnBrk="1" hangingPunct="1">
              <a:spcBef>
                <a:spcPct val="0"/>
              </a:spcBef>
              <a:buFontTx/>
              <a:buChar char="•"/>
            </a:pPr>
            <a:r>
              <a:rPr lang="en-US" altLang="en-US" dirty="0" smtClean="0">
                <a:ea typeface="ＭＳ Ｐゴシック" panose="020B0600070205080204" pitchFamily="34" charset="-128"/>
              </a:rPr>
              <a:t> Women are having children later today, into their late 30s and older.</a:t>
            </a:r>
          </a:p>
        </p:txBody>
      </p:sp>
    </p:spTree>
    <p:extLst>
      <p:ext uri="{BB962C8B-B14F-4D97-AF65-F5344CB8AC3E}">
        <p14:creationId xmlns:p14="http://schemas.microsoft.com/office/powerpoint/2010/main" val="20603564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C6A590DB-B8D4-4D0E-8EA1-275C0263EBCC}" type="slidenum">
              <a:rPr lang="en-US" altLang="en-US" sz="1200">
                <a:latin typeface="Calibri" panose="020F0502020204030204" pitchFamily="34" charset="0"/>
              </a:rPr>
              <a:pPr eaLnBrk="1" hangingPunct="1"/>
              <a:t>31</a:t>
            </a:fld>
            <a:endParaRPr lang="en-US" altLang="en-US" sz="1200" dirty="0">
              <a:latin typeface="Calibri" panose="020F0502020204030204" pitchFamily="34" charset="0"/>
            </a:endParaRPr>
          </a:p>
        </p:txBody>
      </p:sp>
      <p:sp>
        <p:nvSpPr>
          <p:cNvPr id="911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i="0" dirty="0" smtClean="0">
                <a:ea typeface="ＭＳ Ｐゴシック" panose="020B0600070205080204" pitchFamily="34" charset="-128"/>
              </a:rPr>
              <a:t> Today, the rate is at 2.1 children per woman, which is less than replacement level, number of children that one generation must produce to be able to replenish its numbers. In some underdeveloped countries, fertility rate is as high as 6.9.</a:t>
            </a:r>
          </a:p>
          <a:p>
            <a:pPr eaLnBrk="1" hangingPunct="1">
              <a:spcBef>
                <a:spcPct val="0"/>
              </a:spcBef>
              <a:buFontTx/>
              <a:buChar char="•"/>
            </a:pPr>
            <a:r>
              <a:rPr lang="en-US" altLang="en-US" i="0" dirty="0" smtClean="0">
                <a:ea typeface="ＭＳ Ｐゴシック" panose="020B0600070205080204" pitchFamily="34" charset="-128"/>
              </a:rPr>
              <a:t> Women between the ages of 30 and 34 are only ones whose rate of births has actually increased over earlier decades.</a:t>
            </a:r>
          </a:p>
        </p:txBody>
      </p:sp>
    </p:spTree>
    <p:extLst>
      <p:ext uri="{BB962C8B-B14F-4D97-AF65-F5344CB8AC3E}">
        <p14:creationId xmlns:p14="http://schemas.microsoft.com/office/powerpoint/2010/main" val="944651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78C82C14-9E3D-4D4E-8C05-0B3F8EB7A2BF}" type="slidenum">
              <a:rPr lang="en-US" altLang="en-US" sz="1200">
                <a:latin typeface="Calibri" panose="020F0502020204030204" pitchFamily="34" charset="0"/>
              </a:rPr>
              <a:pPr eaLnBrk="1" hangingPunct="1"/>
              <a:t>32</a:t>
            </a:fld>
            <a:endParaRPr lang="en-US" altLang="en-US" sz="1200" dirty="0">
              <a:latin typeface="Calibri" panose="020F0502020204030204" pitchFamily="34" charset="0"/>
            </a:endParaRPr>
          </a:p>
        </p:txBody>
      </p:sp>
      <p:sp>
        <p:nvSpPr>
          <p:cNvPr id="95234" name="Rectangle 2"/>
          <p:cNvSpPr>
            <a:spLocks noGrp="1" noRot="1" noChangeAspect="1" noChangeArrowheads="1" noTextEdit="1"/>
          </p:cNvSpPr>
          <p:nvPr>
            <p:ph type="sldImg"/>
          </p:nvPr>
        </p:nvSpPr>
        <p:spPr bwMode="auto">
          <a:xfrm>
            <a:off x="1130300" y="674688"/>
            <a:ext cx="4597400" cy="3448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Rectangle 3"/>
          <p:cNvSpPr>
            <a:spLocks noGrp="1" noChangeArrowheads="1"/>
          </p:cNvSpPr>
          <p:nvPr>
            <p:ph type="body" idx="1"/>
          </p:nvPr>
        </p:nvSpPr>
        <p:spPr bwMode="auto">
          <a:xfrm>
            <a:off x="914400" y="4346575"/>
            <a:ext cx="5029200" cy="41227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ct val="0"/>
              </a:spcBef>
              <a:spcAft>
                <a:spcPts val="0"/>
              </a:spcAft>
              <a:buClrTx/>
              <a:buSzTx/>
              <a:buFontTx/>
              <a:buChar char="•"/>
              <a:tabLst/>
              <a:defRPr/>
            </a:pPr>
            <a:r>
              <a:rPr lang="en-US" sz="1200" b="0" i="0" u="none" strike="noStrike" kern="1200" baseline="0" dirty="0" smtClean="0">
                <a:solidFill>
                  <a:schemeClr val="tx1"/>
                </a:solidFill>
                <a:latin typeface="+mn-lt"/>
                <a:ea typeface="+mn-ea"/>
                <a:cs typeface="+mn-cs"/>
              </a:rPr>
              <a:t>Note: Figures refer to average hours per day for persons who engaged in the activity.</a:t>
            </a:r>
            <a:r>
              <a:rPr lang="en-US" altLang="en-US" dirty="0" smtClean="0">
                <a:ea typeface="ＭＳ Ｐゴシック" panose="020B0600070205080204" pitchFamily="34" charset="-128"/>
              </a:rPr>
              <a:t> </a:t>
            </a:r>
          </a:p>
          <a:p>
            <a:pPr eaLnBrk="1" hangingPunct="1">
              <a:spcBef>
                <a:spcPct val="0"/>
              </a:spcBef>
              <a:buFontTx/>
              <a:buChar char="•"/>
            </a:pPr>
            <a:r>
              <a:rPr lang="en-US" altLang="en-US" dirty="0" smtClean="0">
                <a:ea typeface="ＭＳ Ｐゴシック" panose="020B0600070205080204" pitchFamily="34" charset="-128"/>
              </a:rPr>
              <a:t>Close to three-quarters of married women with school-aged children work outside the home.</a:t>
            </a:r>
          </a:p>
          <a:p>
            <a:pPr eaLnBrk="1" hangingPunct="1">
              <a:spcBef>
                <a:spcPct val="0"/>
              </a:spcBef>
              <a:buFontTx/>
              <a:buChar char="•"/>
            </a:pPr>
            <a:r>
              <a:rPr lang="en-US" altLang="en-US" dirty="0" smtClean="0">
                <a:ea typeface="ＭＳ Ｐゴシック" panose="020B0600070205080204" pitchFamily="34" charset="-128"/>
              </a:rPr>
              <a:t> More than 50% of mothers of children under age 6 work outside home.</a:t>
            </a:r>
          </a:p>
          <a:p>
            <a:pPr eaLnBrk="1" hangingPunct="1">
              <a:spcBef>
                <a:spcPct val="0"/>
              </a:spcBef>
              <a:buFontTx/>
              <a:buChar char="•"/>
            </a:pPr>
            <a:r>
              <a:rPr lang="en-US" altLang="en-US" dirty="0" smtClean="0">
                <a:ea typeface="ＭＳ Ｐゴシック" panose="020B0600070205080204" pitchFamily="34" charset="-128"/>
              </a:rPr>
              <a:t> In majority of families, both partners work, but wife generally spend more time taking care of the children.</a:t>
            </a:r>
          </a:p>
          <a:p>
            <a:pPr eaLnBrk="1" hangingPunct="1">
              <a:spcBef>
                <a:spcPct val="0"/>
              </a:spcBef>
              <a:buFontTx/>
              <a:buChar char="•"/>
            </a:pPr>
            <a:r>
              <a:rPr lang="en-US" altLang="en-US" dirty="0" smtClean="0">
                <a:ea typeface="ＭＳ Ｐゴシック" panose="020B0600070205080204" pitchFamily="34" charset="-128"/>
              </a:rPr>
              <a:t> Husbands primarily perform outside chores, and women do housework, child care, meal preparation.</a:t>
            </a:r>
          </a:p>
          <a:p>
            <a:pPr eaLnBrk="1" hangingPunct="1">
              <a:spcBef>
                <a:spcPct val="0"/>
              </a:spcBef>
              <a:buFontTx/>
              <a:buChar char="•"/>
            </a:pPr>
            <a:r>
              <a:rPr lang="en-US" altLang="en-US" dirty="0" smtClean="0">
                <a:ea typeface="ＭＳ Ｐゴシック" panose="020B0600070205080204" pitchFamily="34" charset="-128"/>
              </a:rPr>
              <a:t> Although husbands and wives work about same number of hours at their paying, women spend more time doing chores and child care tasks.</a:t>
            </a:r>
          </a:p>
          <a:p>
            <a:pPr eaLnBrk="1" hangingPunct="1">
              <a:spcBef>
                <a:spcPct val="0"/>
              </a:spcBef>
              <a:buFontTx/>
              <a:buChar char="•"/>
            </a:pPr>
            <a:r>
              <a:rPr lang="en-US" altLang="en-US" dirty="0" smtClean="0">
                <a:ea typeface="ＭＳ Ｐゴシック" panose="020B0600070205080204" pitchFamily="34" charset="-128"/>
              </a:rPr>
              <a:t> Women’</a:t>
            </a:r>
            <a:r>
              <a:rPr lang="en-US" altLang="ja-JP" dirty="0" smtClean="0">
                <a:ea typeface="ＭＳ Ｐゴシック" panose="020B0600070205080204" pitchFamily="34" charset="-128"/>
              </a:rPr>
              <a:t>s household chores tend to be devoted to things that need immediate attention and wives may experience greater levels of anxiety and stress. </a:t>
            </a:r>
          </a:p>
          <a:p>
            <a:pPr eaLnBrk="1" hangingPunct="1">
              <a:spcBef>
                <a:spcPct val="0"/>
              </a:spcBef>
            </a:pPr>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28061539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66C5B59E-2CCB-4AF9-B69A-E3323216310C}" type="slidenum">
              <a:rPr lang="en-US" altLang="en-US" sz="1200">
                <a:latin typeface="Calibri" panose="020F0502020204030204" pitchFamily="34" charset="0"/>
              </a:rPr>
              <a:pPr eaLnBrk="1" hangingPunct="1"/>
              <a:t>33</a:t>
            </a:fld>
            <a:endParaRPr lang="en-US" altLang="en-US" sz="1200" dirty="0">
              <a:latin typeface="Calibri" panose="020F0502020204030204" pitchFamily="34" charset="0"/>
            </a:endParaRPr>
          </a:p>
        </p:txBody>
      </p:sp>
      <p:sp>
        <p:nvSpPr>
          <p:cNvPr id="97282" name="Rectangle 2"/>
          <p:cNvSpPr>
            <a:spLocks noGrp="1" noRot="1" noChangeAspect="1" noChangeArrowheads="1" noTextEdit="1"/>
          </p:cNvSpPr>
          <p:nvPr>
            <p:ph type="sldImg"/>
          </p:nvPr>
        </p:nvSpPr>
        <p:spPr bwMode="auto">
          <a:xfrm>
            <a:off x="1130300" y="674688"/>
            <a:ext cx="4597400" cy="3448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Rectangle 3"/>
          <p:cNvSpPr>
            <a:spLocks noGrp="1" noChangeArrowheads="1"/>
          </p:cNvSpPr>
          <p:nvPr>
            <p:ph type="body" idx="1"/>
          </p:nvPr>
        </p:nvSpPr>
        <p:spPr bwMode="auto">
          <a:xfrm>
            <a:off x="914400" y="4346575"/>
            <a:ext cx="5029200" cy="41227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dirty="0" smtClean="0">
                <a:ea typeface="ＭＳ Ｐゴシック" panose="020B0600070205080204" pitchFamily="34" charset="-128"/>
              </a:rPr>
              <a:t> Birth of child brings about dramatic shift in spouse’s roles and sometimes decrease in marital satisfaction.</a:t>
            </a:r>
          </a:p>
          <a:p>
            <a:pPr eaLnBrk="1" hangingPunct="1">
              <a:spcBef>
                <a:spcPct val="0"/>
              </a:spcBef>
              <a:buFontTx/>
              <a:buChar char="•"/>
            </a:pPr>
            <a:r>
              <a:rPr lang="en-US" altLang="en-US" dirty="0" smtClean="0">
                <a:ea typeface="ＭＳ Ｐゴシック" panose="020B0600070205080204" pitchFamily="34" charset="-128"/>
              </a:rPr>
              <a:t> Western culture’</a:t>
            </a:r>
            <a:r>
              <a:rPr lang="en-US" altLang="ja-JP" dirty="0" smtClean="0">
                <a:ea typeface="ＭＳ Ｐゴシック" panose="020B0600070205080204" pitchFamily="34" charset="-128"/>
              </a:rPr>
              <a:t>s emphasis on individualism views childrearing as primarily private enterprise. Parents in Western society are largely left without significant community support. Consequently, for many couples, strains accompanying the birth of child produce lowest level of marital satisfaction of any point in marriage. </a:t>
            </a:r>
          </a:p>
          <a:p>
            <a:pPr eaLnBrk="1" hangingPunct="1">
              <a:spcBef>
                <a:spcPct val="0"/>
              </a:spcBef>
              <a:buFontTx/>
              <a:buChar char="•"/>
            </a:pPr>
            <a:r>
              <a:rPr lang="en-US" altLang="en-US" dirty="0" smtClean="0">
                <a:ea typeface="ＭＳ Ｐゴシック" panose="020B0600070205080204" pitchFamily="34" charset="-128"/>
              </a:rPr>
              <a:t> Not all couples experience decrease in marital satisfaction upon birth of child. Factors that permit couples to successfully weather stress of child:</a:t>
            </a:r>
          </a:p>
          <a:p>
            <a:pPr lvl="1" eaLnBrk="1" hangingPunct="1">
              <a:spcBef>
                <a:spcPct val="0"/>
              </a:spcBef>
              <a:buFontTx/>
              <a:buChar char="•"/>
            </a:pPr>
            <a:r>
              <a:rPr lang="en-US" altLang="en-US" sz="1400" dirty="0" smtClean="0">
                <a:ea typeface="ＭＳ Ｐゴシック" panose="020B0600070205080204" pitchFamily="34" charset="-128"/>
              </a:rPr>
              <a:t> Working to build fondness and affection towards each other.</a:t>
            </a:r>
          </a:p>
          <a:p>
            <a:pPr lvl="1" eaLnBrk="1" hangingPunct="1">
              <a:spcBef>
                <a:spcPct val="0"/>
              </a:spcBef>
              <a:buFontTx/>
              <a:buChar char="•"/>
            </a:pPr>
            <a:r>
              <a:rPr lang="en-US" altLang="en-US" sz="1400" dirty="0" smtClean="0">
                <a:ea typeface="ＭＳ Ｐゴシック" panose="020B0600070205080204" pitchFamily="34" charset="-128"/>
              </a:rPr>
              <a:t> Remaining aware of events in spouse's life and responding to those events.</a:t>
            </a:r>
          </a:p>
          <a:p>
            <a:pPr lvl="1" eaLnBrk="1" hangingPunct="1">
              <a:spcBef>
                <a:spcPct val="0"/>
              </a:spcBef>
              <a:buFontTx/>
              <a:buChar char="•"/>
            </a:pPr>
            <a:r>
              <a:rPr lang="en-US" altLang="en-US" sz="1400" dirty="0" smtClean="0">
                <a:ea typeface="ＭＳ Ｐゴシック" panose="020B0600070205080204" pitchFamily="34" charset="-128"/>
              </a:rPr>
              <a:t> Considering challenges controllable and solvable.</a:t>
            </a:r>
          </a:p>
          <a:p>
            <a:pPr eaLnBrk="1" hangingPunct="1">
              <a:spcBef>
                <a:spcPct val="0"/>
              </a:spcBef>
              <a:buFontTx/>
              <a:buChar char="•"/>
            </a:pPr>
            <a:r>
              <a:rPr lang="en-US" altLang="en-US" sz="1400" dirty="0" smtClean="0">
                <a:ea typeface="ＭＳ Ｐゴシック" panose="020B0600070205080204" pitchFamily="34" charset="-128"/>
              </a:rPr>
              <a:t> Satisfaction closely related to state of marriage before birth of child.</a:t>
            </a:r>
          </a:p>
        </p:txBody>
      </p:sp>
    </p:spTree>
    <p:extLst>
      <p:ext uri="{BB962C8B-B14F-4D97-AF65-F5344CB8AC3E}">
        <p14:creationId xmlns:p14="http://schemas.microsoft.com/office/powerpoint/2010/main" val="30707208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DCFB0B78-463B-40E1-815C-883BC150464C}" type="slidenum">
              <a:rPr lang="en-US" altLang="en-US" sz="1200">
                <a:latin typeface="Calibri" panose="020F0502020204030204" pitchFamily="34" charset="0"/>
              </a:rPr>
              <a:pPr eaLnBrk="1" hangingPunct="1"/>
              <a:t>34</a:t>
            </a:fld>
            <a:endParaRPr lang="en-US" altLang="en-US" sz="1200" dirty="0">
              <a:latin typeface="Calibri" panose="020F0502020204030204" pitchFamily="34" charset="0"/>
            </a:endParaRPr>
          </a:p>
        </p:txBody>
      </p:sp>
      <p:sp>
        <p:nvSpPr>
          <p:cNvPr id="99330" name="Rectangle 2"/>
          <p:cNvSpPr>
            <a:spLocks noGrp="1" noRot="1" noChangeAspect="1" noChangeArrowheads="1" noTextEdit="1"/>
          </p:cNvSpPr>
          <p:nvPr>
            <p:ph type="sldImg"/>
          </p:nvPr>
        </p:nvSpPr>
        <p:spPr bwMode="auto">
          <a:xfrm>
            <a:off x="1130300" y="674688"/>
            <a:ext cx="4597400" cy="3448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Rectangle 3"/>
          <p:cNvSpPr>
            <a:spLocks noGrp="1" noChangeArrowheads="1"/>
          </p:cNvSpPr>
          <p:nvPr>
            <p:ph type="body" idx="1"/>
          </p:nvPr>
        </p:nvSpPr>
        <p:spPr bwMode="auto">
          <a:xfrm>
            <a:off x="914400" y="4346575"/>
            <a:ext cx="5029200" cy="41227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sz="1000" dirty="0" smtClean="0">
                <a:ea typeface="ＭＳ Ｐゴシック" panose="020B0600070205080204" pitchFamily="34" charset="-128"/>
              </a:rPr>
              <a:t> Compared to heterosexual households, gay and lesbian parents:</a:t>
            </a:r>
          </a:p>
          <a:p>
            <a:pPr lvl="1" eaLnBrk="1" hangingPunct="1">
              <a:spcBef>
                <a:spcPct val="0"/>
              </a:spcBef>
              <a:buFontTx/>
              <a:buChar char="•"/>
            </a:pPr>
            <a:r>
              <a:rPr lang="en-US" altLang="en-US" dirty="0" smtClean="0">
                <a:ea typeface="ＭＳ Ｐゴシック" panose="020B0600070205080204" pitchFamily="34" charset="-128"/>
              </a:rPr>
              <a:t> Division of household labor</a:t>
            </a:r>
          </a:p>
          <a:p>
            <a:pPr lvl="1" eaLnBrk="1" hangingPunct="1">
              <a:spcBef>
                <a:spcPct val="0"/>
              </a:spcBef>
              <a:buFontTx/>
              <a:buChar char="•"/>
            </a:pPr>
            <a:r>
              <a:rPr lang="en-US" altLang="en-US" dirty="0" smtClean="0">
                <a:ea typeface="ＭＳ Ｐゴシック" panose="020B0600070205080204" pitchFamily="34" charset="-128"/>
              </a:rPr>
              <a:t> Differential roles</a:t>
            </a:r>
          </a:p>
          <a:p>
            <a:pPr eaLnBrk="1" hangingPunct="1">
              <a:spcBef>
                <a:spcPct val="0"/>
              </a:spcBef>
              <a:buFontTx/>
              <a:buChar char="•"/>
            </a:pPr>
            <a:r>
              <a:rPr lang="en-US" altLang="en-US" dirty="0" smtClean="0">
                <a:ea typeface="ＭＳ Ｐゴシック" panose="020B0600070205080204" pitchFamily="34" charset="-128"/>
              </a:rPr>
              <a:t> Although both partners usually say they share household tasks and decision-making equally, biological mothers are more involved in child care. Conversely, the nonbiological mother in the couple is more likely to report spending greater time in paid employment.</a:t>
            </a:r>
          </a:p>
          <a:p>
            <a:pPr eaLnBrk="1" hangingPunct="1">
              <a:spcBef>
                <a:spcPct val="0"/>
              </a:spcBef>
            </a:pPr>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21916022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4B2E1135-2152-4021-8AEA-314C66D62E81}" type="slidenum">
              <a:rPr lang="en-US" altLang="en-US" sz="1200">
                <a:latin typeface="Calibri" panose="020F0502020204030204" pitchFamily="34" charset="0"/>
              </a:rPr>
              <a:pPr eaLnBrk="1" hangingPunct="1"/>
              <a:t>35</a:t>
            </a:fld>
            <a:endParaRPr lang="en-US" altLang="en-US" sz="1200" dirty="0">
              <a:latin typeface="Calibri" panose="020F0502020204030204" pitchFamily="34" charset="0"/>
            </a:endParaRPr>
          </a:p>
        </p:txBody>
      </p:sp>
      <p:sp>
        <p:nvSpPr>
          <p:cNvPr id="101378" name="Rectangle 2"/>
          <p:cNvSpPr>
            <a:spLocks noGrp="1" noRot="1" noChangeAspect="1" noChangeArrowheads="1" noTextEdit="1"/>
          </p:cNvSpPr>
          <p:nvPr>
            <p:ph type="sldImg"/>
          </p:nvPr>
        </p:nvSpPr>
        <p:spPr bwMode="auto">
          <a:xfrm>
            <a:off x="1130300" y="674688"/>
            <a:ext cx="4597400" cy="3448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Rectangle 3"/>
          <p:cNvSpPr>
            <a:spLocks noGrp="1" noChangeArrowheads="1"/>
          </p:cNvSpPr>
          <p:nvPr>
            <p:ph type="body" idx="1"/>
          </p:nvPr>
        </p:nvSpPr>
        <p:spPr bwMode="auto">
          <a:xfrm>
            <a:off x="914400" y="4346575"/>
            <a:ext cx="5029200" cy="41227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dirty="0" smtClean="0">
                <a:ea typeface="ＭＳ Ｐゴシック" panose="020B0600070205080204" pitchFamily="34" charset="-128"/>
              </a:rPr>
              <a:t> About 20% of women and 30% of men in U.S. choose singlehood, living alone without partner for varying reasons:</a:t>
            </a:r>
          </a:p>
          <a:p>
            <a:pPr lvl="1" eaLnBrk="1" hangingPunct="1">
              <a:spcBef>
                <a:spcPct val="0"/>
              </a:spcBef>
              <a:buFontTx/>
              <a:buChar char="•"/>
            </a:pPr>
            <a:r>
              <a:rPr lang="en-US" altLang="en-US" dirty="0" smtClean="0">
                <a:ea typeface="ＭＳ Ｐゴシック" panose="020B0600070205080204" pitchFamily="34" charset="-128"/>
              </a:rPr>
              <a:t> View marriage as negative</a:t>
            </a:r>
          </a:p>
          <a:p>
            <a:pPr lvl="1" eaLnBrk="1" hangingPunct="1">
              <a:spcBef>
                <a:spcPct val="0"/>
              </a:spcBef>
              <a:buFontTx/>
              <a:buChar char="•"/>
            </a:pPr>
            <a:r>
              <a:rPr lang="en-US" altLang="en-US" dirty="0" smtClean="0">
                <a:ea typeface="ＭＳ Ｐゴシック" panose="020B0600070205080204" pitchFamily="34" charset="-128"/>
              </a:rPr>
              <a:t> View marriage as restrictive</a:t>
            </a:r>
          </a:p>
          <a:p>
            <a:pPr lvl="1" eaLnBrk="1" hangingPunct="1">
              <a:spcBef>
                <a:spcPct val="0"/>
              </a:spcBef>
              <a:buFontTx/>
              <a:buChar char="•"/>
            </a:pPr>
            <a:r>
              <a:rPr lang="en-US" altLang="en-US" dirty="0" smtClean="0">
                <a:ea typeface="ＭＳ Ｐゴシック" panose="020B0600070205080204" pitchFamily="34" charset="-128"/>
              </a:rPr>
              <a:t> Don</a:t>
            </a:r>
            <a:r>
              <a:rPr lang="tr-TR" altLang="ja-JP" dirty="0" smtClean="0">
                <a:ea typeface="ＭＳ Ｐゴシック" panose="020B0600070205080204" pitchFamily="34" charset="-128"/>
              </a:rPr>
              <a:t>'t</a:t>
            </a:r>
            <a:r>
              <a:rPr lang="en-US" altLang="ja-JP" dirty="0" smtClean="0">
                <a:ea typeface="ＭＳ Ｐゴシック" panose="020B0600070205080204" pitchFamily="34" charset="-128"/>
              </a:rPr>
              <a:t> find anyone they want to spend the rest of their lives with. </a:t>
            </a:r>
          </a:p>
          <a:p>
            <a:pPr lvl="1" eaLnBrk="1" hangingPunct="1">
              <a:spcBef>
                <a:spcPct val="0"/>
              </a:spcBef>
              <a:buFontTx/>
              <a:buChar char="•"/>
            </a:pPr>
            <a:r>
              <a:rPr lang="en-US" altLang="en-US" dirty="0" smtClean="0">
                <a:ea typeface="ＭＳ Ｐゴシック" panose="020B0600070205080204" pitchFamily="34" charset="-128"/>
              </a:rPr>
              <a:t> Value independence, autonomy, and freedom.</a:t>
            </a:r>
          </a:p>
          <a:p>
            <a:pPr eaLnBrk="1" hangingPunct="1">
              <a:spcBef>
                <a:spcPct val="0"/>
              </a:spcBef>
              <a:buFontTx/>
              <a:buChar char="•"/>
            </a:pPr>
            <a:r>
              <a:rPr lang="en-US" altLang="en-US" dirty="0" smtClean="0">
                <a:ea typeface="ＭＳ Ｐゴシック" panose="020B0600070205080204" pitchFamily="34" charset="-128"/>
              </a:rPr>
              <a:t> Society stigmatizes single individuals, particularly women.</a:t>
            </a:r>
          </a:p>
        </p:txBody>
      </p:sp>
    </p:spTree>
    <p:extLst>
      <p:ext uri="{BB962C8B-B14F-4D97-AF65-F5344CB8AC3E}">
        <p14:creationId xmlns:p14="http://schemas.microsoft.com/office/powerpoint/2010/main" val="42107117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ea typeface="ＭＳ Ｐゴシック" panose="020B0600070205080204" pitchFamily="34" charset="-128"/>
            </a:endParaRPr>
          </a:p>
        </p:txBody>
      </p:sp>
      <p:sp>
        <p:nvSpPr>
          <p:cNvPr id="10957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A730AB45-ACE5-4810-BAF7-B6DD064B38DF}" type="slidenum">
              <a:rPr lang="en-US" altLang="en-US" sz="1200">
                <a:latin typeface="Calibri" panose="020F0502020204030204" pitchFamily="34" charset="0"/>
              </a:rPr>
              <a:pPr eaLnBrk="1" hangingPunct="1"/>
              <a:t>36</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145032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2416672-5167-4C25-A5A4-9B8470F6DD7A}" type="slidenum">
              <a:rPr lang="en-US" altLang="en-US" sz="1200">
                <a:latin typeface="Calibri" panose="020F0502020204030204" pitchFamily="34" charset="0"/>
              </a:rPr>
              <a:pPr eaLnBrk="1" hangingPunct="1"/>
              <a:t>37</a:t>
            </a:fld>
            <a:endParaRPr lang="en-US" altLang="en-US" sz="1200" dirty="0">
              <a:latin typeface="Calibri" panose="020F0502020204030204" pitchFamily="34" charset="0"/>
            </a:endParaRPr>
          </a:p>
        </p:txBody>
      </p:sp>
      <p:sp>
        <p:nvSpPr>
          <p:cNvPr id="111618" name="Rectangle 2"/>
          <p:cNvSpPr>
            <a:spLocks noGrp="1" noRot="1" noChangeAspect="1" noChangeArrowheads="1" noTextEdit="1"/>
          </p:cNvSpPr>
          <p:nvPr>
            <p:ph type="sldImg"/>
          </p:nvPr>
        </p:nvSpPr>
        <p:spPr bwMode="auto">
          <a:xfrm>
            <a:off x="1130300" y="674688"/>
            <a:ext cx="4597400" cy="3448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Rectangle 3"/>
          <p:cNvSpPr>
            <a:spLocks noGrp="1" noChangeArrowheads="1"/>
          </p:cNvSpPr>
          <p:nvPr>
            <p:ph type="body" idx="1"/>
          </p:nvPr>
        </p:nvSpPr>
        <p:spPr bwMode="auto">
          <a:xfrm>
            <a:off x="914400" y="4346575"/>
            <a:ext cx="5029200" cy="41227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dirty="0" smtClean="0">
                <a:ea typeface="ＭＳ Ｐゴシック" panose="020B0600070205080204" pitchFamily="34" charset="-128"/>
              </a:rPr>
              <a:t> Career Consolidation – stage that begins between ages of 20 and 40, in which young adults become centered on careers.</a:t>
            </a:r>
          </a:p>
          <a:p>
            <a:pPr eaLnBrk="1" hangingPunct="1">
              <a:spcBef>
                <a:spcPct val="0"/>
              </a:spcBef>
              <a:buFontTx/>
              <a:buChar char="•"/>
            </a:pPr>
            <a:r>
              <a:rPr lang="en-US" altLang="en-US" dirty="0" smtClean="0">
                <a:ea typeface="ＭＳ Ｐゴシック" panose="020B0600070205080204" pitchFamily="34" charset="-128"/>
              </a:rPr>
              <a:t> According to Vaillant, people work hard to advance in their jobs, and career focus supplants personal intimacy as a bridge between Erikson’</a:t>
            </a:r>
            <a:r>
              <a:rPr lang="en-US" altLang="ja-JP" dirty="0" smtClean="0">
                <a:ea typeface="ＭＳ Ｐゴシック" panose="020B0600070205080204" pitchFamily="34" charset="-128"/>
              </a:rPr>
              <a:t>s intimacy and generativity stages.</a:t>
            </a:r>
          </a:p>
          <a:p>
            <a:pPr eaLnBrk="1" hangingPunct="1">
              <a:spcBef>
                <a:spcPct val="0"/>
              </a:spcBef>
              <a:buFontTx/>
              <a:buChar char="•"/>
            </a:pPr>
            <a:r>
              <a:rPr lang="en-US" altLang="en-US" dirty="0" smtClean="0">
                <a:ea typeface="ＭＳ Ｐゴシック" panose="020B0600070205080204" pitchFamily="34" charset="-128"/>
              </a:rPr>
              <a:t> Vaillant only studied men.</a:t>
            </a:r>
          </a:p>
          <a:p>
            <a:pPr eaLnBrk="1" hangingPunct="1">
              <a:spcBef>
                <a:spcPct val="0"/>
              </a:spcBef>
            </a:pPr>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9615202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5CF53C4B-9A3A-4B3D-9433-73DFA73E6A2D}" type="slidenum">
              <a:rPr lang="en-US" altLang="en-US" sz="1200">
                <a:latin typeface="Calibri" panose="020F0502020204030204" pitchFamily="34" charset="0"/>
              </a:rPr>
              <a:pPr eaLnBrk="1" hangingPunct="1"/>
              <a:t>38</a:t>
            </a:fld>
            <a:endParaRPr lang="en-US" altLang="en-US" sz="1200" dirty="0">
              <a:latin typeface="Calibri" panose="020F0502020204030204" pitchFamily="34" charset="0"/>
            </a:endParaRPr>
          </a:p>
        </p:txBody>
      </p:sp>
      <p:sp>
        <p:nvSpPr>
          <p:cNvPr id="113666" name="Rectangle 2"/>
          <p:cNvSpPr>
            <a:spLocks noGrp="1" noRot="1" noChangeAspect="1" noChangeArrowheads="1" noTextEdit="1"/>
          </p:cNvSpPr>
          <p:nvPr>
            <p:ph type="sldImg"/>
          </p:nvPr>
        </p:nvSpPr>
        <p:spPr bwMode="auto">
          <a:xfrm>
            <a:off x="1130300" y="674688"/>
            <a:ext cx="4597400" cy="3448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Rectangle 3"/>
          <p:cNvSpPr>
            <a:spLocks noGrp="1" noChangeArrowheads="1"/>
          </p:cNvSpPr>
          <p:nvPr>
            <p:ph type="body" idx="1"/>
          </p:nvPr>
        </p:nvSpPr>
        <p:spPr bwMode="auto">
          <a:xfrm>
            <a:off x="914400" y="4346575"/>
            <a:ext cx="5029200" cy="41227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sz="1000" dirty="0" smtClean="0">
                <a:ea typeface="ＭＳ Ｐゴシック" panose="020B0600070205080204" pitchFamily="34" charset="-128"/>
              </a:rPr>
              <a:t> Ginzberg’</a:t>
            </a:r>
            <a:r>
              <a:rPr lang="en-US" altLang="ja-JP" sz="1000" dirty="0" smtClean="0">
                <a:ea typeface="ＭＳ Ｐゴシック" panose="020B0600070205080204" pitchFamily="34" charset="-128"/>
              </a:rPr>
              <a:t>s Career Choice Theory holds that people move through series of stages in choosing career:</a:t>
            </a:r>
          </a:p>
          <a:p>
            <a:pPr lvl="1" eaLnBrk="1" hangingPunct="1">
              <a:spcBef>
                <a:spcPct val="0"/>
              </a:spcBef>
              <a:buFontTx/>
              <a:buChar char="•"/>
            </a:pPr>
            <a:r>
              <a:rPr lang="en-US" altLang="en-US" dirty="0" smtClean="0">
                <a:ea typeface="ＭＳ Ｐゴシック" panose="020B0600070205080204" pitchFamily="34" charset="-128"/>
              </a:rPr>
              <a:t> Fantasy period – Lasts until 11 years old. Career choices are made without regard to skills, abilities, or available jobs.</a:t>
            </a:r>
          </a:p>
          <a:p>
            <a:pPr lvl="1" eaLnBrk="1" hangingPunct="1">
              <a:spcBef>
                <a:spcPct val="0"/>
              </a:spcBef>
              <a:buFontTx/>
              <a:buChar char="•"/>
            </a:pPr>
            <a:r>
              <a:rPr lang="en-US" altLang="en-US" dirty="0" smtClean="0">
                <a:ea typeface="ＭＳ Ｐゴシック" panose="020B0600070205080204" pitchFamily="34" charset="-128"/>
              </a:rPr>
              <a:t> Tentative period – During adolescence, begin to think about job requirements and how their abilities and interests fit them.</a:t>
            </a:r>
          </a:p>
          <a:p>
            <a:pPr lvl="1" eaLnBrk="1" hangingPunct="1">
              <a:spcBef>
                <a:spcPct val="0"/>
              </a:spcBef>
              <a:buFontTx/>
              <a:buChar char="•"/>
            </a:pPr>
            <a:r>
              <a:rPr lang="en-US" altLang="en-US" dirty="0" smtClean="0">
                <a:ea typeface="ＭＳ Ｐゴシック" panose="020B0600070205080204" pitchFamily="34" charset="-128"/>
              </a:rPr>
              <a:t> Realistic period – Young adults explore specific career options through actual experience or through training for a profession.</a:t>
            </a:r>
          </a:p>
          <a:p>
            <a:pPr eaLnBrk="1" hangingPunct="1">
              <a:spcBef>
                <a:spcPct val="0"/>
              </a:spcBef>
              <a:buFontTx/>
              <a:buChar char="•"/>
            </a:pPr>
            <a:r>
              <a:rPr lang="en-US" altLang="en-US" dirty="0" smtClean="0">
                <a:ea typeface="ＭＳ Ｐゴシック" panose="020B0600070205080204" pitchFamily="34" charset="-128"/>
              </a:rPr>
              <a:t> Critics say this theory oversimplifies career choice process.</a:t>
            </a:r>
          </a:p>
          <a:p>
            <a:pPr eaLnBrk="1" hangingPunct="1">
              <a:spcBef>
                <a:spcPct val="0"/>
              </a:spcBef>
            </a:pPr>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36581178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1B8CAEFB-F51C-42CB-9695-706206087118}" type="slidenum">
              <a:rPr lang="en-US" altLang="en-US" sz="1200">
                <a:latin typeface="Calibri" panose="020F0502020204030204" pitchFamily="34" charset="0"/>
              </a:rPr>
              <a:pPr eaLnBrk="1" hangingPunct="1"/>
              <a:t>39</a:t>
            </a:fld>
            <a:endParaRPr lang="en-US" altLang="en-US" sz="1200" dirty="0">
              <a:latin typeface="Calibri" panose="020F0502020204030204" pitchFamily="34" charset="0"/>
            </a:endParaRPr>
          </a:p>
        </p:txBody>
      </p:sp>
      <p:sp>
        <p:nvSpPr>
          <p:cNvPr id="115714" name="Rectangle 2"/>
          <p:cNvSpPr>
            <a:spLocks noGrp="1" noRot="1" noChangeAspect="1" noChangeArrowheads="1" noTextEdit="1"/>
          </p:cNvSpPr>
          <p:nvPr>
            <p:ph type="sldImg"/>
          </p:nvPr>
        </p:nvSpPr>
        <p:spPr bwMode="auto">
          <a:xfrm>
            <a:off x="1130300" y="674688"/>
            <a:ext cx="4597400" cy="3448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Rectangle 3"/>
          <p:cNvSpPr>
            <a:spLocks noGrp="1" noChangeArrowheads="1"/>
          </p:cNvSpPr>
          <p:nvPr>
            <p:ph type="body" idx="1"/>
          </p:nvPr>
        </p:nvSpPr>
        <p:spPr bwMode="auto">
          <a:xfrm>
            <a:off x="914400" y="4346575"/>
            <a:ext cx="5029200" cy="41227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dirty="0" smtClean="0">
                <a:ea typeface="ＭＳ Ｐゴシック" panose="020B0600070205080204" pitchFamily="34" charset="-128"/>
              </a:rPr>
              <a:t> Holland’</a:t>
            </a:r>
            <a:r>
              <a:rPr lang="en-US" altLang="ja-JP" dirty="0" smtClean="0">
                <a:ea typeface="ＭＳ Ｐゴシック" panose="020B0600070205080204" pitchFamily="34" charset="-128"/>
              </a:rPr>
              <a:t>s Personality Type Theory holds that certain personality types match certain careers. </a:t>
            </a:r>
          </a:p>
          <a:p>
            <a:pPr eaLnBrk="1" hangingPunct="1">
              <a:spcBef>
                <a:spcPct val="0"/>
              </a:spcBef>
              <a:buFontTx/>
              <a:buChar char="•"/>
            </a:pPr>
            <a:r>
              <a:rPr lang="en-US" altLang="en-US" dirty="0" smtClean="0">
                <a:ea typeface="ＭＳ Ｐゴシック" panose="020B0600070205080204" pitchFamily="34" charset="-128"/>
              </a:rPr>
              <a:t> Six types:</a:t>
            </a:r>
          </a:p>
          <a:p>
            <a:pPr lvl="1" eaLnBrk="1" hangingPunct="1">
              <a:spcBef>
                <a:spcPct val="0"/>
              </a:spcBef>
              <a:buFontTx/>
              <a:buChar char="•"/>
            </a:pPr>
            <a:r>
              <a:rPr lang="en-US" altLang="en-US" sz="1400" dirty="0" smtClean="0">
                <a:ea typeface="ＭＳ Ｐゴシック" panose="020B0600070205080204" pitchFamily="34" charset="-128"/>
              </a:rPr>
              <a:t> Realistic</a:t>
            </a:r>
          </a:p>
          <a:p>
            <a:pPr lvl="1" eaLnBrk="1" hangingPunct="1">
              <a:spcBef>
                <a:spcPct val="0"/>
              </a:spcBef>
              <a:buFontTx/>
              <a:buChar char="•"/>
            </a:pPr>
            <a:r>
              <a:rPr lang="en-US" altLang="en-US" sz="1400" dirty="0" smtClean="0">
                <a:ea typeface="ＭＳ Ｐゴシック" panose="020B0600070205080204" pitchFamily="34" charset="-128"/>
              </a:rPr>
              <a:t> Intellectual</a:t>
            </a:r>
          </a:p>
          <a:p>
            <a:pPr lvl="1" eaLnBrk="1" hangingPunct="1">
              <a:spcBef>
                <a:spcPct val="0"/>
              </a:spcBef>
              <a:buFontTx/>
              <a:buChar char="•"/>
            </a:pPr>
            <a:r>
              <a:rPr lang="en-US" altLang="en-US" sz="1400" dirty="0" smtClean="0">
                <a:ea typeface="ＭＳ Ｐゴシック" panose="020B0600070205080204" pitchFamily="34" charset="-128"/>
              </a:rPr>
              <a:t> Social</a:t>
            </a:r>
          </a:p>
          <a:p>
            <a:pPr lvl="1" eaLnBrk="1" hangingPunct="1">
              <a:spcBef>
                <a:spcPct val="0"/>
              </a:spcBef>
              <a:buFontTx/>
              <a:buChar char="•"/>
            </a:pPr>
            <a:r>
              <a:rPr lang="en-US" altLang="en-US" sz="1400" dirty="0" smtClean="0">
                <a:ea typeface="ＭＳ Ｐゴシック" panose="020B0600070205080204" pitchFamily="34" charset="-128"/>
              </a:rPr>
              <a:t> Conventional</a:t>
            </a:r>
          </a:p>
          <a:p>
            <a:pPr lvl="1" eaLnBrk="1" hangingPunct="1">
              <a:spcBef>
                <a:spcPct val="0"/>
              </a:spcBef>
              <a:buFontTx/>
              <a:buChar char="•"/>
            </a:pPr>
            <a:r>
              <a:rPr lang="en-US" altLang="en-US" sz="1400" dirty="0" smtClean="0">
                <a:ea typeface="ＭＳ Ｐゴシック" panose="020B0600070205080204" pitchFamily="34" charset="-128"/>
              </a:rPr>
              <a:t> Enterprising</a:t>
            </a:r>
          </a:p>
          <a:p>
            <a:pPr lvl="1" eaLnBrk="1" hangingPunct="1">
              <a:spcBef>
                <a:spcPct val="0"/>
              </a:spcBef>
              <a:buFontTx/>
              <a:buChar char="•"/>
            </a:pPr>
            <a:r>
              <a:rPr lang="en-US" altLang="en-US" sz="1400" dirty="0" smtClean="0">
                <a:ea typeface="ＭＳ Ｐゴシック" panose="020B0600070205080204" pitchFamily="34" charset="-128"/>
              </a:rPr>
              <a:t> Artistic</a:t>
            </a:r>
          </a:p>
          <a:p>
            <a:pPr eaLnBrk="1" hangingPunct="1">
              <a:spcBef>
                <a:spcPct val="0"/>
              </a:spcBef>
            </a:pPr>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37138303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B13287BD-3128-42EA-8957-2B7906DF0A92}" type="slidenum">
              <a:rPr lang="en-US" altLang="en-US" sz="1200">
                <a:latin typeface="Calibri" panose="020F0502020204030204" pitchFamily="34" charset="0"/>
              </a:rPr>
              <a:pPr eaLnBrk="1" hangingPunct="1"/>
              <a:t>40</a:t>
            </a:fld>
            <a:endParaRPr lang="en-US" altLang="en-US" sz="1200" dirty="0">
              <a:latin typeface="Calibri" panose="020F0502020204030204" pitchFamily="34" charset="0"/>
            </a:endParaRPr>
          </a:p>
        </p:txBody>
      </p:sp>
      <p:sp>
        <p:nvSpPr>
          <p:cNvPr id="117762" name="Rectangle 2"/>
          <p:cNvSpPr>
            <a:spLocks noGrp="1" noRot="1" noChangeAspect="1" noChangeArrowheads="1" noTextEdit="1"/>
          </p:cNvSpPr>
          <p:nvPr>
            <p:ph type="sldImg"/>
          </p:nvPr>
        </p:nvSpPr>
        <p:spPr bwMode="auto">
          <a:xfrm>
            <a:off x="1130300" y="674688"/>
            <a:ext cx="4597400" cy="3448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Rectangle 3"/>
          <p:cNvSpPr>
            <a:spLocks noGrp="1" noChangeArrowheads="1"/>
          </p:cNvSpPr>
          <p:nvPr>
            <p:ph type="body" idx="1"/>
          </p:nvPr>
        </p:nvSpPr>
        <p:spPr bwMode="auto">
          <a:xfrm>
            <a:off x="914400" y="4346575"/>
            <a:ext cx="5029200" cy="41227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dirty="0" smtClean="0">
                <a:ea typeface="ＭＳ Ｐゴシック" panose="020B0600070205080204" pitchFamily="34" charset="-128"/>
              </a:rPr>
              <a:t> Today women’</a:t>
            </a:r>
            <a:r>
              <a:rPr lang="en-US" altLang="ja-JP" dirty="0" smtClean="0">
                <a:ea typeface="ＭＳ Ｐゴシック" panose="020B0600070205080204" pitchFamily="34" charset="-128"/>
              </a:rPr>
              <a:t>s options for careers are unlimited. It has not always been that way. </a:t>
            </a:r>
          </a:p>
          <a:p>
            <a:pPr eaLnBrk="1" hangingPunct="1">
              <a:spcBef>
                <a:spcPct val="0"/>
              </a:spcBef>
              <a:buFontTx/>
              <a:buChar char="•"/>
            </a:pPr>
            <a:r>
              <a:rPr lang="en-US" altLang="en-US" dirty="0" smtClean="0">
                <a:ea typeface="ＭＳ Ｐゴシック" panose="020B0600070205080204" pitchFamily="34" charset="-128"/>
              </a:rPr>
              <a:t> Traditionally, women were considered most appropriate for Communal Profession, associated with relationships (like teachers) and men were thought to be better at Agentic Professions (getting things accomplished).</a:t>
            </a:r>
          </a:p>
          <a:p>
            <a:pPr eaLnBrk="1" hangingPunct="1">
              <a:spcBef>
                <a:spcPct val="0"/>
              </a:spcBef>
              <a:buFontTx/>
              <a:buChar char="•"/>
            </a:pPr>
            <a:r>
              <a:rPr lang="en-US" altLang="en-US" dirty="0" smtClean="0">
                <a:ea typeface="ＭＳ Ｐゴシック" panose="020B0600070205080204" pitchFamily="34" charset="-128"/>
              </a:rPr>
              <a:t> Today, women are less likely to be found in male-dominated professions like engineering and computer programming.</a:t>
            </a:r>
          </a:p>
          <a:p>
            <a:pPr eaLnBrk="1" hangingPunct="1">
              <a:spcBef>
                <a:spcPct val="0"/>
              </a:spcBef>
              <a:buFontTx/>
              <a:buChar char="•"/>
            </a:pPr>
            <a:r>
              <a:rPr lang="en-US" altLang="en-US" dirty="0" smtClean="0">
                <a:ea typeface="ＭＳ Ｐゴシック" panose="020B0600070205080204" pitchFamily="34" charset="-128"/>
              </a:rPr>
              <a:t> Women’</a:t>
            </a:r>
            <a:r>
              <a:rPr lang="en-US" altLang="ja-JP" dirty="0" smtClean="0">
                <a:ea typeface="ＭＳ Ｐゴシック" panose="020B0600070205080204" pitchFamily="34" charset="-128"/>
              </a:rPr>
              <a:t>s wages still lag behind those of men, even though opportunities are greater.</a:t>
            </a:r>
          </a:p>
          <a:p>
            <a:pPr eaLnBrk="1" hangingPunct="1">
              <a:spcBef>
                <a:spcPct val="0"/>
              </a:spcBef>
              <a:buFontTx/>
              <a:buChar char="•"/>
            </a:pPr>
            <a:r>
              <a:rPr lang="en-US" altLang="en-US" dirty="0" smtClean="0">
                <a:ea typeface="ＭＳ Ｐゴシック" panose="020B0600070205080204" pitchFamily="34" charset="-128"/>
              </a:rPr>
              <a:t> Women seem to hit the </a:t>
            </a:r>
            <a:r>
              <a:rPr lang="ja-JP" altLang="en-US" dirty="0" smtClean="0">
                <a:ea typeface="ＭＳ Ｐゴシック" panose="020B0600070205080204" pitchFamily="34" charset="-128"/>
              </a:rPr>
              <a:t>“</a:t>
            </a:r>
            <a:r>
              <a:rPr lang="en-US" altLang="ja-JP" dirty="0" smtClean="0">
                <a:ea typeface="ＭＳ Ｐゴシック" panose="020B0600070205080204" pitchFamily="34" charset="-128"/>
              </a:rPr>
              <a:t>glass ceiling,</a:t>
            </a:r>
            <a:r>
              <a:rPr lang="ja-JP" altLang="en-US" dirty="0" smtClean="0">
                <a:ea typeface="ＭＳ Ｐゴシック" panose="020B0600070205080204" pitchFamily="34" charset="-128"/>
              </a:rPr>
              <a:t>”</a:t>
            </a:r>
            <a:r>
              <a:rPr lang="en-US" altLang="ja-JP" dirty="0" smtClean="0">
                <a:ea typeface="ＭＳ Ｐゴシック" panose="020B0600070205080204" pitchFamily="34" charset="-128"/>
              </a:rPr>
              <a:t> an invisible barrier that prevents promotions beyond a certain level.</a:t>
            </a:r>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31262900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8730F505-98A7-4F45-BD6A-3774FE33DAC6}" type="slidenum">
              <a:rPr lang="en-US" altLang="en-US" sz="1200">
                <a:latin typeface="Calibri" panose="020F0502020204030204" pitchFamily="34" charset="0"/>
              </a:rPr>
              <a:pPr eaLnBrk="1" hangingPunct="1"/>
              <a:t>41</a:t>
            </a:fld>
            <a:endParaRPr lang="en-US" altLang="en-US" sz="1200" dirty="0">
              <a:latin typeface="Calibri" panose="020F0502020204030204" pitchFamily="34" charset="0"/>
            </a:endParaRPr>
          </a:p>
        </p:txBody>
      </p:sp>
      <p:sp>
        <p:nvSpPr>
          <p:cNvPr id="119810" name="Rectangle 2"/>
          <p:cNvSpPr>
            <a:spLocks noGrp="1" noRot="1" noChangeAspect="1" noChangeArrowheads="1" noTextEdit="1"/>
          </p:cNvSpPr>
          <p:nvPr>
            <p:ph type="sldImg"/>
          </p:nvPr>
        </p:nvSpPr>
        <p:spPr bwMode="auto">
          <a:xfrm>
            <a:off x="1130300" y="674688"/>
            <a:ext cx="4597400" cy="3448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Rectangle 3"/>
          <p:cNvSpPr>
            <a:spLocks noGrp="1" noChangeArrowheads="1"/>
          </p:cNvSpPr>
          <p:nvPr>
            <p:ph type="body" idx="1"/>
          </p:nvPr>
        </p:nvSpPr>
        <p:spPr bwMode="auto">
          <a:xfrm>
            <a:off x="914400" y="4346575"/>
            <a:ext cx="5029200" cy="41227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dirty="0" smtClean="0">
                <a:ea typeface="ＭＳ Ｐゴシック" panose="020B0600070205080204" pitchFamily="34" charset="-128"/>
              </a:rPr>
              <a:t> See Facts About Working Women (http://www.womenemployed.org/docs/Facts%20about%20Working%20Women.pdf). This is a good class resource.</a:t>
            </a:r>
          </a:p>
          <a:p>
            <a:pPr eaLnBrk="1" hangingPunct="1">
              <a:spcBef>
                <a:spcPct val="0"/>
              </a:spcBef>
              <a:buFontTx/>
              <a:buChar char="•"/>
            </a:pPr>
            <a:r>
              <a:rPr lang="en-US" altLang="en-US" dirty="0" smtClean="0">
                <a:ea typeface="ＭＳ Ｐゴシック" panose="020B0600070205080204" pitchFamily="34" charset="-128"/>
              </a:rPr>
              <a:t> More women are working outside the home than ever before despite status and pay that are often lower than men</a:t>
            </a:r>
            <a:r>
              <a:rPr lang="en-US" altLang="ja-JP" dirty="0" smtClean="0">
                <a:ea typeface="ＭＳ Ｐゴシック" panose="020B0600070205080204" pitchFamily="34" charset="-128"/>
              </a:rPr>
              <a:t>'s. </a:t>
            </a:r>
          </a:p>
          <a:p>
            <a:pPr eaLnBrk="1" hangingPunct="1">
              <a:spcBef>
                <a:spcPct val="0"/>
              </a:spcBef>
              <a:buFontTx/>
              <a:buChar char="•"/>
            </a:pPr>
            <a:r>
              <a:rPr lang="en-US" altLang="en-US" dirty="0" smtClean="0">
                <a:ea typeface="ＭＳ Ｐゴシック" panose="020B0600070205080204" pitchFamily="34" charset="-128"/>
              </a:rPr>
              <a:t> Between 1950 and 2003, the percent of the female population (aged 16 and over) in the U.S. labor force increased from around 35 percent to over 60 percent, and women today make up around 55 percent of the labor force, a figure comparable to their presence in the general population. </a:t>
            </a:r>
          </a:p>
          <a:p>
            <a:pPr eaLnBrk="1" hangingPunct="1">
              <a:spcBef>
                <a:spcPct val="0"/>
              </a:spcBef>
              <a:buFontTx/>
              <a:buChar char="•"/>
            </a:pPr>
            <a:r>
              <a:rPr lang="en-US" altLang="en-US" dirty="0" smtClean="0">
                <a:ea typeface="ＭＳ Ｐゴシック" panose="020B0600070205080204" pitchFamily="34" charset="-128"/>
              </a:rPr>
              <a:t> Almost all women expect to earn living, and almost all do at some point in their lives. Furthermore, in about one-half of U.S. households, women earn about as much as their husbands.</a:t>
            </a:r>
          </a:p>
          <a:p>
            <a:pPr eaLnBrk="1" hangingPunct="1">
              <a:spcBef>
                <a:spcPct val="0"/>
              </a:spcBef>
              <a:buFontTx/>
              <a:buChar char="•"/>
            </a:pPr>
            <a:r>
              <a:rPr lang="en-US" altLang="en-US" dirty="0" smtClean="0">
                <a:ea typeface="ＭＳ Ｐゴシック" panose="020B0600070205080204" pitchFamily="34" charset="-128"/>
              </a:rPr>
              <a:t> Wages still lag behind those of men.</a:t>
            </a:r>
          </a:p>
          <a:p>
            <a:pPr eaLnBrk="1" hangingPunct="1">
              <a:spcBef>
                <a:spcPct val="0"/>
              </a:spcBef>
              <a:buFontTx/>
              <a:buChar char="•"/>
            </a:pPr>
            <a:r>
              <a:rPr lang="ja-JP" altLang="en-US" dirty="0" smtClean="0">
                <a:ea typeface="ＭＳ Ｐゴシック" panose="020B0600070205080204" pitchFamily="34" charset="-128"/>
              </a:rPr>
              <a:t> “</a:t>
            </a:r>
            <a:r>
              <a:rPr lang="en-US" altLang="ja-JP" dirty="0" smtClean="0">
                <a:ea typeface="ＭＳ Ｐゴシック" panose="020B0600070205080204" pitchFamily="34" charset="-128"/>
              </a:rPr>
              <a:t>Glass ceiling</a:t>
            </a:r>
            <a:r>
              <a:rPr lang="ja-JP" altLang="en-US" dirty="0" smtClean="0">
                <a:ea typeface="ＭＳ Ｐゴシック" panose="020B0600070205080204" pitchFamily="34" charset="-128"/>
              </a:rPr>
              <a:t>”</a:t>
            </a:r>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18933702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4605D538-EF4F-4DF0-817C-CA5DB30199DA}" type="slidenum">
              <a:rPr lang="en-US" altLang="en-US" sz="1200">
                <a:latin typeface="Calibri" panose="020F0502020204030204" pitchFamily="34" charset="0"/>
              </a:rPr>
              <a:pPr eaLnBrk="1" hangingPunct="1"/>
              <a:t>42</a:t>
            </a:fld>
            <a:endParaRPr lang="en-US" altLang="en-US" sz="1200" dirty="0">
              <a:latin typeface="Calibri" panose="020F0502020204030204" pitchFamily="34" charset="0"/>
            </a:endParaRPr>
          </a:p>
        </p:txBody>
      </p:sp>
      <p:sp>
        <p:nvSpPr>
          <p:cNvPr id="121858" name="Rectangle 2"/>
          <p:cNvSpPr>
            <a:spLocks noGrp="1" noRot="1" noChangeAspect="1" noChangeArrowheads="1" noTextEdit="1"/>
          </p:cNvSpPr>
          <p:nvPr>
            <p:ph type="sldImg"/>
          </p:nvPr>
        </p:nvSpPr>
        <p:spPr bwMode="auto">
          <a:xfrm>
            <a:off x="1130300" y="674688"/>
            <a:ext cx="4597400" cy="3448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Rectangle 3"/>
          <p:cNvSpPr>
            <a:spLocks noGrp="1" noChangeArrowheads="1"/>
          </p:cNvSpPr>
          <p:nvPr>
            <p:ph type="body" idx="1"/>
          </p:nvPr>
        </p:nvSpPr>
        <p:spPr bwMode="auto">
          <a:xfrm>
            <a:off x="914400" y="4346575"/>
            <a:ext cx="5029200" cy="41227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dirty="0" smtClean="0">
                <a:ea typeface="ＭＳ Ｐゴシック" panose="020B0600070205080204" pitchFamily="34" charset="-128"/>
              </a:rPr>
              <a:t> Intrinsic and Extrinsic Motivation</a:t>
            </a:r>
          </a:p>
          <a:p>
            <a:pPr lvl="1" eaLnBrk="1" hangingPunct="1">
              <a:spcBef>
                <a:spcPct val="0"/>
              </a:spcBef>
              <a:buFontTx/>
              <a:buChar char="•"/>
            </a:pPr>
            <a:r>
              <a:rPr lang="en-US" altLang="en-US" sz="1400" dirty="0" smtClean="0">
                <a:ea typeface="ＭＳ Ｐゴシック" panose="020B0600070205080204" pitchFamily="34" charset="-128"/>
              </a:rPr>
              <a:t> Extrinsic Motivation drives people to obtain tangible rewards, such as money and prestige.</a:t>
            </a:r>
          </a:p>
          <a:p>
            <a:pPr lvl="1" eaLnBrk="1" hangingPunct="1">
              <a:spcBef>
                <a:spcPct val="0"/>
              </a:spcBef>
              <a:buFontTx/>
              <a:buChar char="•"/>
            </a:pPr>
            <a:r>
              <a:rPr lang="en-US" altLang="en-US" sz="1400" dirty="0" smtClean="0">
                <a:ea typeface="ＭＳ Ｐゴシック" panose="020B0600070205080204" pitchFamily="34" charset="-128"/>
              </a:rPr>
              <a:t> Intrinsic Motivation drives people to work for its own reward.</a:t>
            </a:r>
            <a:endParaRPr lang="en-US" altLang="en-US" dirty="0" smtClean="0">
              <a:ea typeface="ＭＳ Ｐゴシック" panose="020B0600070205080204" pitchFamily="34" charset="-128"/>
            </a:endParaRPr>
          </a:p>
          <a:p>
            <a:pPr eaLnBrk="1" hangingPunct="1">
              <a:spcBef>
                <a:spcPct val="0"/>
              </a:spcBef>
              <a:buFontTx/>
              <a:buChar char="•"/>
            </a:pPr>
            <a:r>
              <a:rPr lang="en-US" altLang="en-US" dirty="0" smtClean="0">
                <a:ea typeface="ＭＳ Ｐゴシック" panose="020B0600070205080204" pitchFamily="34" charset="-128"/>
              </a:rPr>
              <a:t> Sense of personal identity.</a:t>
            </a:r>
          </a:p>
          <a:p>
            <a:pPr eaLnBrk="1" hangingPunct="1">
              <a:spcBef>
                <a:spcPct val="0"/>
              </a:spcBef>
              <a:buFontTx/>
              <a:buChar char="•"/>
            </a:pPr>
            <a:r>
              <a:rPr lang="en-US" altLang="en-US" dirty="0" smtClean="0">
                <a:ea typeface="ＭＳ Ｐゴシック" panose="020B0600070205080204" pitchFamily="34" charset="-128"/>
              </a:rPr>
              <a:t> Central element in one</a:t>
            </a:r>
            <a:r>
              <a:rPr lang="en-US" altLang="ja-JP" dirty="0" smtClean="0">
                <a:ea typeface="ＭＳ Ｐゴシック" panose="020B0600070205080204" pitchFamily="34" charset="-128"/>
              </a:rPr>
              <a:t>'s social life.</a:t>
            </a:r>
          </a:p>
          <a:p>
            <a:pPr eaLnBrk="1" hangingPunct="1">
              <a:spcBef>
                <a:spcPct val="0"/>
              </a:spcBef>
              <a:buFontTx/>
              <a:buChar char="•"/>
            </a:pPr>
            <a:r>
              <a:rPr lang="en-US" altLang="en-US" dirty="0" smtClean="0">
                <a:ea typeface="ＭＳ Ｐゴシック" panose="020B0600070205080204" pitchFamily="34" charset="-128"/>
              </a:rPr>
              <a:t> Work is factor in determining Status, the evaluation by society of role person plays.</a:t>
            </a:r>
          </a:p>
          <a:p>
            <a:pPr eaLnBrk="1" hangingPunct="1">
              <a:spcBef>
                <a:spcPct val="0"/>
              </a:spcBef>
            </a:pPr>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38492316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smtClean="0">
                <a:ea typeface="ＭＳ Ｐゴシック" panose="020B0600070205080204" pitchFamily="34" charset="-128"/>
              </a:rPr>
              <a:t>(</a:t>
            </a:r>
            <a:r>
              <a:rPr lang="en-US" altLang="en-US" dirty="0" smtClean="0">
                <a:ea typeface="ＭＳ Ｐゴシック" panose="020B0600070205080204" pitchFamily="34" charset="-128"/>
              </a:rPr>
              <a:t>Source: Based on Nam and Boyd, 2004.)</a:t>
            </a:r>
          </a:p>
          <a:p>
            <a:endParaRPr lang="en-US" altLang="en-US" dirty="0" smtClean="0">
              <a:ea typeface="ＭＳ Ｐゴシック" panose="020B0600070205080204" pitchFamily="34" charset="-128"/>
            </a:endParaRPr>
          </a:p>
        </p:txBody>
      </p:sp>
      <p:sp>
        <p:nvSpPr>
          <p:cNvPr id="128003" name="Footer Placeholder 3"/>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200" dirty="0">
                <a:latin typeface="Calibri" panose="020F0502020204030204" pitchFamily="34" charset="0"/>
              </a:rPr>
              <a:t>Copyright © 2011 Pearson Education, Inc. All rights reserved.</a:t>
            </a:r>
          </a:p>
        </p:txBody>
      </p:sp>
      <p:sp>
        <p:nvSpPr>
          <p:cNvPr id="128004"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C7070410-371A-47AB-9EC3-717C828B322B}" type="slidenum">
              <a:rPr lang="en-US" altLang="en-US" sz="1200">
                <a:latin typeface="Calibri" panose="020F0502020204030204" pitchFamily="34" charset="0"/>
              </a:rPr>
              <a:pPr eaLnBrk="1" hangingPunct="1"/>
              <a:t>43</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7178454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A57F33A-C89A-42C5-A573-9232227E7C09}" type="slidenum">
              <a:rPr lang="en-US" altLang="en-US" sz="1200">
                <a:latin typeface="Calibri" panose="020F0502020204030204" pitchFamily="34" charset="0"/>
              </a:rPr>
              <a:pPr eaLnBrk="1" hangingPunct="1"/>
              <a:t>44</a:t>
            </a:fld>
            <a:endParaRPr lang="en-US" altLang="en-US" sz="1200" dirty="0">
              <a:latin typeface="Calibri" panose="020F0502020204030204" pitchFamily="34" charset="0"/>
            </a:endParaRPr>
          </a:p>
        </p:txBody>
      </p:sp>
      <p:sp>
        <p:nvSpPr>
          <p:cNvPr id="130050" name="Rectangle 2"/>
          <p:cNvSpPr>
            <a:spLocks noGrp="1" noRot="1" noChangeAspect="1" noChangeArrowheads="1" noTextEdit="1"/>
          </p:cNvSpPr>
          <p:nvPr>
            <p:ph type="sldImg"/>
          </p:nvPr>
        </p:nvSpPr>
        <p:spPr bwMode="auto">
          <a:xfrm>
            <a:off x="1130300" y="674688"/>
            <a:ext cx="4597400" cy="3448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Rectangle 3"/>
          <p:cNvSpPr>
            <a:spLocks noGrp="1" noChangeArrowheads="1"/>
          </p:cNvSpPr>
          <p:nvPr>
            <p:ph type="body" idx="1"/>
          </p:nvPr>
        </p:nvSpPr>
        <p:spPr bwMode="auto">
          <a:xfrm>
            <a:off x="914400" y="4346575"/>
            <a:ext cx="5029200" cy="41227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r>
              <a:rPr lang="en-US" altLang="en-US" dirty="0" smtClean="0">
                <a:ea typeface="ＭＳ Ｐゴシック" panose="020B0600070205080204" pitchFamily="34" charset="-128"/>
              </a:rPr>
              <a:t> Higher status of job, more satisfied people tend to be. </a:t>
            </a:r>
          </a:p>
          <a:p>
            <a:pPr eaLnBrk="1" hangingPunct="1">
              <a:spcBef>
                <a:spcPct val="0"/>
              </a:spcBef>
              <a:buFontTx/>
              <a:buChar char="•"/>
            </a:pPr>
            <a:r>
              <a:rPr lang="en-US" altLang="en-US" dirty="0" smtClean="0">
                <a:ea typeface="ＭＳ Ｐゴシック" panose="020B0600070205080204" pitchFamily="34" charset="-128"/>
              </a:rPr>
              <a:t> Status of job of major wage-earner can affect status of other members of family Satisfaction associated with job status.</a:t>
            </a:r>
          </a:p>
          <a:p>
            <a:pPr eaLnBrk="1" hangingPunct="1">
              <a:spcBef>
                <a:spcPct val="0"/>
              </a:spcBef>
              <a:buFontTx/>
              <a:buChar char="•"/>
            </a:pPr>
            <a:r>
              <a:rPr lang="en-US" altLang="en-US" dirty="0" smtClean="0">
                <a:ea typeface="ＭＳ Ｐゴシック" panose="020B0600070205080204" pitchFamily="34" charset="-128"/>
              </a:rPr>
              <a:t> Status isn’</a:t>
            </a:r>
            <a:r>
              <a:rPr lang="tr-TR" altLang="ja-JP" dirty="0" smtClean="0">
                <a:ea typeface="ＭＳ Ｐゴシック" panose="020B0600070205080204" pitchFamily="34" charset="-128"/>
              </a:rPr>
              <a:t>t</a:t>
            </a:r>
            <a:r>
              <a:rPr lang="en-US" altLang="ja-JP" dirty="0" smtClean="0">
                <a:ea typeface="ＭＳ Ｐゴシック" panose="020B0600070205080204" pitchFamily="34" charset="-128"/>
              </a:rPr>
              <a:t> everything. Worker satisfaction associated with:</a:t>
            </a:r>
          </a:p>
          <a:p>
            <a:pPr lvl="1" eaLnBrk="1" hangingPunct="1">
              <a:spcBef>
                <a:spcPct val="0"/>
              </a:spcBef>
              <a:buFontTx/>
              <a:buChar char="•"/>
            </a:pPr>
            <a:r>
              <a:rPr lang="en-US" altLang="en-US" sz="1400" dirty="0" smtClean="0">
                <a:ea typeface="ＭＳ Ｐゴシック" panose="020B0600070205080204" pitchFamily="34" charset="-128"/>
              </a:rPr>
              <a:t> Nature of job</a:t>
            </a:r>
          </a:p>
          <a:p>
            <a:pPr lvl="1" eaLnBrk="1" hangingPunct="1">
              <a:spcBef>
                <a:spcPct val="0"/>
              </a:spcBef>
              <a:buFontTx/>
              <a:buChar char="•"/>
            </a:pPr>
            <a:r>
              <a:rPr lang="en-US" altLang="en-US" sz="1400" dirty="0" smtClean="0">
                <a:ea typeface="ＭＳ Ｐゴシック" panose="020B0600070205080204" pitchFamily="34" charset="-128"/>
              </a:rPr>
              <a:t> Amount of input one has into one’</a:t>
            </a:r>
            <a:r>
              <a:rPr lang="en-US" altLang="ja-JP" sz="1400" dirty="0" smtClean="0">
                <a:ea typeface="ＭＳ Ｐゴシック" panose="020B0600070205080204" pitchFamily="34" charset="-128"/>
              </a:rPr>
              <a:t>s duties</a:t>
            </a:r>
          </a:p>
          <a:p>
            <a:pPr lvl="1" eaLnBrk="1" hangingPunct="1">
              <a:spcBef>
                <a:spcPct val="0"/>
              </a:spcBef>
              <a:buFontTx/>
              <a:buChar char="•"/>
            </a:pPr>
            <a:r>
              <a:rPr lang="en-US" altLang="en-US" sz="1400" dirty="0" smtClean="0">
                <a:ea typeface="ＭＳ Ｐゴシック" panose="020B0600070205080204" pitchFamily="34" charset="-128"/>
              </a:rPr>
              <a:t> Influence employees have other others</a:t>
            </a:r>
          </a:p>
          <a:p>
            <a:pPr eaLnBrk="1" hangingPunct="1">
              <a:spcBef>
                <a:spcPct val="0"/>
              </a:spcBef>
            </a:pPr>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16175637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Shape 3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82" name="Shape 38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dirty="0"/>
          </a:p>
        </p:txBody>
      </p:sp>
      <p:sp>
        <p:nvSpPr>
          <p:cNvPr id="383" name="Shape 383"/>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pPr lvl="0">
                <a:spcBef>
                  <a:spcPts val="0"/>
                </a:spcBef>
                <a:buClr>
                  <a:srgbClr val="000000"/>
                </a:buClr>
                <a:buSzPct val="25000"/>
                <a:buFont typeface="Arial"/>
                <a:buNone/>
              </a:pPr>
              <a:t>45</a:t>
            </a:fld>
            <a:endParaRPr lang="en-US" dirty="0"/>
          </a:p>
        </p:txBody>
      </p:sp>
    </p:spTree>
    <p:extLst>
      <p:ext uri="{BB962C8B-B14F-4D97-AF65-F5344CB8AC3E}">
        <p14:creationId xmlns:p14="http://schemas.microsoft.com/office/powerpoint/2010/main" val="13915225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smtClean="0"/>
              <a:t>Click to edit Master title style</a:t>
            </a:r>
            <a:endParaRPr lang="en-US" dirty="0"/>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18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smtClean="0"/>
              <a:t>Add edition here</a:t>
            </a:r>
            <a:endParaRPr lang="en-US" dirty="0"/>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smtClean="0"/>
              <a:t>Chapter ##</a:t>
            </a:r>
            <a:endParaRPr lang="en-US" dirty="0"/>
          </a:p>
        </p:txBody>
      </p:sp>
      <p:sp>
        <p:nvSpPr>
          <p:cNvPr id="10" name="Text Placeholder 8"/>
          <p:cNvSpPr>
            <a:spLocks noGrp="1"/>
          </p:cNvSpPr>
          <p:nvPr>
            <p:ph type="body" sz="quarter" idx="15" hasCustomPrompt="1"/>
          </p:nvPr>
        </p:nvSpPr>
        <p:spPr>
          <a:xfrm>
            <a:off x="5029200" y="3352799"/>
            <a:ext cx="3657600" cy="1676401"/>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smtClean="0"/>
              <a:t>Chapter title</a:t>
            </a:r>
            <a:endParaRPr lang="en-US" dirty="0"/>
          </a:p>
        </p:txBody>
      </p:sp>
      <p:pic>
        <p:nvPicPr>
          <p:cNvPr id="17" name="Picture 16"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1200" y="6477000"/>
            <a:ext cx="918000" cy="279915"/>
          </a:xfrm>
          <a:prstGeom prst="rect">
            <a:avLst/>
          </a:prstGeom>
        </p:spPr>
      </p:pic>
      <p:sp>
        <p:nvSpPr>
          <p:cNvPr id="13" name="TextBox 12"/>
          <p:cNvSpPr txBox="1"/>
          <p:nvPr userDrawn="1"/>
        </p:nvSpPr>
        <p:spPr>
          <a:xfrm>
            <a:off x="1905000" y="6477000"/>
            <a:ext cx="7162800" cy="276999"/>
          </a:xfrm>
          <a:prstGeom prst="rect">
            <a:avLst/>
          </a:prstGeom>
          <a:noFill/>
        </p:spPr>
        <p:txBody>
          <a:bodyPr wrap="square" rtlCol="0">
            <a:spAutoFit/>
          </a:bodyPr>
          <a:lstStyle/>
          <a:p>
            <a:pPr algn="r">
              <a:defRPr/>
            </a:pPr>
            <a:r>
              <a:rPr lang="en-US" altLang="en-US" sz="1200" dirty="0">
                <a:latin typeface="Verdana"/>
                <a:ea typeface="Verdana" panose="020B0604030504040204" pitchFamily="34" charset="0"/>
                <a:cs typeface="Verdana"/>
              </a:rPr>
              <a:t>Copyright © 2017, 2007, 2003 Pearson Education, Inc. All Rights Reserved.</a:t>
            </a:r>
          </a:p>
        </p:txBody>
      </p:sp>
      <p:sp>
        <p:nvSpPr>
          <p:cNvPr id="2" name="Rectangle 1"/>
          <p:cNvSpPr/>
          <p:nvPr userDrawn="1"/>
        </p:nvSpPr>
        <p:spPr>
          <a:xfrm>
            <a:off x="1905000" y="6477000"/>
            <a:ext cx="7239000" cy="2799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smtClean="0"/>
          </a:p>
        </p:txBody>
      </p:sp>
    </p:spTree>
    <p:extLst>
      <p:ext uri="{BB962C8B-B14F-4D97-AF65-F5344CB8AC3E}">
        <p14:creationId xmlns:p14="http://schemas.microsoft.com/office/powerpoint/2010/main" val="29810628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lvl1pPr algn="l" defTabSz="914400" rtl="0" eaLnBrk="1" latinLnBrk="0" hangingPunct="1">
              <a:lnSpc>
                <a:spcPct val="100000"/>
              </a:lnSpc>
              <a:spcBef>
                <a:spcPct val="0"/>
              </a:spcBef>
              <a:buNone/>
              <a:defRPr lang="en-US" sz="3400" b="1" kern="1200" dirty="0">
                <a:solidFill>
                  <a:srgbClr val="007FA3"/>
                </a:solidFill>
                <a:latin typeface="Times New Roman" panose="02020603050405020304" pitchFamily="18" charset="0"/>
                <a:ea typeface="Tahoma" panose="020B0604030504040204" pitchFamily="34" charset="0"/>
                <a:cs typeface="Times New Roman" panose="02020603050405020304" pitchFamily="18"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buClr>
                <a:srgbClr val="007FA3"/>
              </a:buClr>
              <a:buSzPct val="100000"/>
              <a:defRPr sz="2400"/>
            </a:lvl1pPr>
            <a:lvl2pPr>
              <a:buClr>
                <a:srgbClr val="007FA3"/>
              </a:buClr>
              <a:defRPr/>
            </a:lvl2pPr>
            <a:lvl3pPr>
              <a:buClr>
                <a:srgbClr val="007FA3"/>
              </a:buClr>
              <a:defRPr/>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
        <p:nvSpPr>
          <p:cNvPr id="6" name="Footer Placeholder 4"/>
          <p:cNvSpPr>
            <a:spLocks noGrp="1"/>
          </p:cNvSpPr>
          <p:nvPr>
            <p:ph type="ftr" sz="quarter" idx="11"/>
          </p:nvPr>
        </p:nvSpPr>
        <p:spPr>
          <a:xfrm>
            <a:off x="93969" y="6172200"/>
            <a:ext cx="8595360" cy="235463"/>
          </a:xfrm>
          <a:prstGeom prst="rect">
            <a:avLst/>
          </a:prstGeom>
        </p:spPr>
        <p:txBody>
          <a:bodyPr/>
          <a:lstStyle/>
          <a:p>
            <a:endParaRPr lang="en-US" dirty="0"/>
          </a:p>
        </p:txBody>
      </p:sp>
      <p:sp>
        <p:nvSpPr>
          <p:cNvPr id="5" name="Footer Placeholder 4"/>
          <p:cNvSpPr txBox="1">
            <a:spLocks/>
          </p:cNvSpPr>
          <p:nvPr userDrawn="1"/>
        </p:nvSpPr>
        <p:spPr>
          <a:xfrm>
            <a:off x="91440" y="6153595"/>
            <a:ext cx="8595360" cy="235463"/>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12109093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content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2"/>
          <p:cNvSpPr>
            <a:spLocks noGrp="1"/>
          </p:cNvSpPr>
          <p:nvPr>
            <p:ph sz="quarter" idx="10"/>
          </p:nvPr>
        </p:nvSpPr>
        <p:spPr>
          <a:xfrm>
            <a:off x="457200" y="1524000"/>
            <a:ext cx="1600200" cy="457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3"/>
          <p:cNvSpPr>
            <a:spLocks noGrp="1"/>
          </p:cNvSpPr>
          <p:nvPr>
            <p:ph sz="quarter" idx="11"/>
          </p:nvPr>
        </p:nvSpPr>
        <p:spPr>
          <a:xfrm>
            <a:off x="2895600" y="1524000"/>
            <a:ext cx="2514600" cy="457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Content Placeholder 4"/>
          <p:cNvSpPr>
            <a:spLocks noGrp="1"/>
          </p:cNvSpPr>
          <p:nvPr>
            <p:ph sz="quarter" idx="12"/>
          </p:nvPr>
        </p:nvSpPr>
        <p:spPr>
          <a:xfrm>
            <a:off x="457200" y="2209800"/>
            <a:ext cx="8229600" cy="40386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548222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lvl1pPr algn="l" defTabSz="914400" rtl="0" eaLnBrk="1" latinLnBrk="0" hangingPunct="1">
              <a:lnSpc>
                <a:spcPct val="100000"/>
              </a:lnSpc>
              <a:spcBef>
                <a:spcPct val="0"/>
              </a:spcBef>
              <a:buNone/>
              <a:defRPr lang="en-US" sz="3400" b="1" kern="1200" dirty="0">
                <a:solidFill>
                  <a:srgbClr val="007FA3"/>
                </a:solidFill>
                <a:latin typeface="Times New Roman" panose="02020603050405020304" pitchFamily="18" charset="0"/>
                <a:ea typeface="+mj-ea"/>
                <a:cs typeface="Times New Roman" panose="02020603050405020304" pitchFamily="18"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457200" indent="-457200">
              <a:buClr>
                <a:srgbClr val="007FA3"/>
              </a:buClr>
              <a:buSzPct val="100000"/>
              <a:buFont typeface="+mj-lt"/>
              <a:buAutoNum type="arabicPeriod"/>
              <a:defRPr/>
            </a:lvl1pPr>
            <a:lvl2pPr marL="800100" indent="-342900">
              <a:buClr>
                <a:srgbClr val="007FA3"/>
              </a:buClr>
              <a:buFont typeface="+mj-lt"/>
              <a:buAutoNum type="arabicPeriod"/>
              <a:defRPr/>
            </a:lvl2pPr>
            <a:lvl3pPr>
              <a:buClr>
                <a:srgbClr val="007FA3"/>
              </a:buClr>
              <a:defRPr/>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
        <p:nvSpPr>
          <p:cNvPr id="6" name="Footer Placeholder 4"/>
          <p:cNvSpPr>
            <a:spLocks noGrp="1"/>
          </p:cNvSpPr>
          <p:nvPr>
            <p:ph type="ftr" sz="quarter" idx="11"/>
          </p:nvPr>
        </p:nvSpPr>
        <p:spPr>
          <a:xfrm>
            <a:off x="93969" y="6172200"/>
            <a:ext cx="8595360" cy="235463"/>
          </a:xfrm>
          <a:prstGeom prst="rect">
            <a:avLst/>
          </a:prstGeom>
        </p:spPr>
        <p:txBody>
          <a:bodyPr/>
          <a:lstStyle/>
          <a:p>
            <a:endParaRPr lang="en-US" dirty="0"/>
          </a:p>
        </p:txBody>
      </p:sp>
    </p:spTree>
    <p:extLst>
      <p:ext uri="{BB962C8B-B14F-4D97-AF65-F5344CB8AC3E}">
        <p14:creationId xmlns:p14="http://schemas.microsoft.com/office/powerpoint/2010/main" val="1685823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3061228"/>
          </a:xfrm>
        </p:spPr>
        <p:txBody>
          <a:bodyPr/>
          <a:lstStyle>
            <a:lvl1pPr algn="ctr">
              <a:defRPr sz="3600"/>
            </a:lvl1pPr>
          </a:lstStyle>
          <a:p>
            <a:r>
              <a:rPr lang="en-US" dirty="0" smtClean="0"/>
              <a:t>Click to edit Master title style</a:t>
            </a:r>
            <a:endParaRPr lang="en-US" dirty="0"/>
          </a:p>
        </p:txBody>
      </p:sp>
      <p:sp>
        <p:nvSpPr>
          <p:cNvPr id="3" name="Content Placeholder 2"/>
          <p:cNvSpPr>
            <a:spLocks noGrp="1"/>
          </p:cNvSpPr>
          <p:nvPr>
            <p:ph idx="1"/>
          </p:nvPr>
        </p:nvSpPr>
        <p:spPr>
          <a:xfrm>
            <a:off x="457200" y="3429000"/>
            <a:ext cx="8229600" cy="2697163"/>
          </a:xfrm>
        </p:spPr>
        <p:txBody>
          <a:bodyPr/>
          <a:lstStyle>
            <a:lvl1pPr marL="0" indent="0" algn="ctr">
              <a:buClr>
                <a:srgbClr val="007FA3"/>
              </a:buClr>
              <a:buSzPct val="100000"/>
              <a:buNone/>
              <a:defRPr sz="2800"/>
            </a:lvl1pPr>
            <a:lvl2pPr>
              <a:buClr>
                <a:srgbClr val="007FA3"/>
              </a:buClr>
              <a:defRPr/>
            </a:lvl2pPr>
            <a:lvl3pPr>
              <a:buClr>
                <a:srgbClr val="007FA3"/>
              </a:buClr>
              <a:defRPr/>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smtClean="0"/>
              <a:t>Click to edit Master text styles</a:t>
            </a:r>
          </a:p>
        </p:txBody>
      </p:sp>
      <p:sp>
        <p:nvSpPr>
          <p:cNvPr id="6" name="Footer Placeholder 4"/>
          <p:cNvSpPr>
            <a:spLocks noGrp="1"/>
          </p:cNvSpPr>
          <p:nvPr>
            <p:ph type="ftr" sz="quarter" idx="11"/>
          </p:nvPr>
        </p:nvSpPr>
        <p:spPr>
          <a:xfrm>
            <a:off x="93969" y="6172200"/>
            <a:ext cx="8595360" cy="235463"/>
          </a:xfrm>
          <a:prstGeom prst="rect">
            <a:avLst/>
          </a:prstGeom>
        </p:spPr>
        <p:txBody>
          <a:bodyPr/>
          <a:lstStyle/>
          <a:p>
            <a:endParaRPr lang="en-US" dirty="0"/>
          </a:p>
        </p:txBody>
      </p:sp>
    </p:spTree>
    <p:extLst>
      <p:ext uri="{BB962C8B-B14F-4D97-AF65-F5344CB8AC3E}">
        <p14:creationId xmlns:p14="http://schemas.microsoft.com/office/powerpoint/2010/main" val="32993711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ig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Text Placeholder 4"/>
          <p:cNvSpPr>
            <a:spLocks noGrp="1"/>
          </p:cNvSpPr>
          <p:nvPr>
            <p:ph type="body" sz="quarter" idx="10"/>
          </p:nvPr>
        </p:nvSpPr>
        <p:spPr>
          <a:xfrm>
            <a:off x="457200" y="5257800"/>
            <a:ext cx="8077200" cy="1066800"/>
          </a:xfrm>
        </p:spPr>
        <p:txBody>
          <a:bodyPr anchor="b"/>
          <a:lstStyle>
            <a:lvl1pPr marL="0" indent="0">
              <a:spcBef>
                <a:spcPts val="0"/>
              </a:spcBef>
              <a:buNone/>
              <a:defRPr/>
            </a:lvl1pPr>
          </a:lstStyle>
          <a:p>
            <a:pPr lvl="0"/>
            <a:endParaRPr lang="en-US" dirty="0"/>
          </a:p>
        </p:txBody>
      </p:sp>
    </p:spTree>
    <p:extLst>
      <p:ext uri="{BB962C8B-B14F-4D97-AF65-F5344CB8AC3E}">
        <p14:creationId xmlns:p14="http://schemas.microsoft.com/office/powerpoint/2010/main" val="38982077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1462087"/>
          </a:xfrm>
        </p:spPr>
        <p:txBody>
          <a:bodyPr/>
          <a:lstStyle>
            <a:lvl1pPr algn="l" defTabSz="914400" rtl="0" eaLnBrk="1" latinLnBrk="0" hangingPunct="1">
              <a:lnSpc>
                <a:spcPct val="100000"/>
              </a:lnSpc>
              <a:spcBef>
                <a:spcPct val="0"/>
              </a:spcBef>
              <a:buNone/>
              <a:defRPr lang="en-US" sz="3400" b="1" kern="1200" dirty="0">
                <a:solidFill>
                  <a:srgbClr val="007FA3"/>
                </a:solidFill>
                <a:latin typeface="Times New Roman" panose="02020603050405020304" pitchFamily="18" charset="0"/>
                <a:ea typeface="+mj-ea"/>
                <a:cs typeface="Times New Roman" panose="02020603050405020304" pitchFamily="18" charset="0"/>
              </a:defRPr>
            </a:lvl1pPr>
          </a:lstStyle>
          <a:p>
            <a:r>
              <a:rPr lang="en-US" dirty="0" smtClean="0"/>
              <a:t>Click to edit Master title style</a:t>
            </a:r>
            <a:endParaRPr lang="en-US" dirty="0"/>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145088" y="2017713"/>
            <a:ext cx="3810000" cy="4114800"/>
          </a:xfrm>
        </p:spPr>
        <p:txBody>
          <a:bodyPr/>
          <a:lstStyle/>
          <a:p>
            <a:pPr lvl="0"/>
            <a:endParaRPr lang="en-US" noProof="0" dirty="0" smtClean="0"/>
          </a:p>
        </p:txBody>
      </p:sp>
    </p:spTree>
    <p:extLst>
      <p:ext uri="{BB962C8B-B14F-4D97-AF65-F5344CB8AC3E}">
        <p14:creationId xmlns:p14="http://schemas.microsoft.com/office/powerpoint/2010/main" val="90660140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35285423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cSld name="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lvl1pPr algn="ctr">
              <a:defRPr/>
            </a:lvl1pPr>
          </a:lstStyle>
          <a:p>
            <a:r>
              <a:rPr lang="en-US" dirty="0" smtClean="0"/>
              <a:t>Click to edit Master title style</a:t>
            </a:r>
            <a:endParaRPr lang="en-US" dirty="0"/>
          </a:p>
        </p:txBody>
      </p:sp>
      <p:sp>
        <p:nvSpPr>
          <p:cNvPr id="7" name="Learning Objectives Placeholder 6"/>
          <p:cNvSpPr>
            <a:spLocks noGrp="1"/>
          </p:cNvSpPr>
          <p:nvPr>
            <p:ph type="body" sz="quarter" idx="13"/>
          </p:nvPr>
        </p:nvSpPr>
        <p:spPr>
          <a:xfrm>
            <a:off x="457200" y="816430"/>
            <a:ext cx="8229600" cy="402770"/>
          </a:xfrm>
        </p:spPr>
        <p:txBody>
          <a:bodyPr/>
          <a:lstStyle>
            <a:lvl1pPr marL="0" indent="0" algn="ctr">
              <a:spcBef>
                <a:spcPts val="0"/>
              </a:spcBef>
              <a:buNone/>
              <a:defRPr sz="1600">
                <a:solidFill>
                  <a:schemeClr val="bg1"/>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smtClean="0"/>
              <a:t>Click to edit Master text styles</a:t>
            </a:r>
          </a:p>
        </p:txBody>
      </p:sp>
      <p:sp>
        <p:nvSpPr>
          <p:cNvPr id="9" name="Content Placeholder 8"/>
          <p:cNvSpPr>
            <a:spLocks noGrp="1"/>
          </p:cNvSpPr>
          <p:nvPr>
            <p:ph sz="quarter" idx="14"/>
          </p:nvPr>
        </p:nvSpPr>
        <p:spPr>
          <a:xfrm>
            <a:off x="457200" y="1600200"/>
            <a:ext cx="8229600" cy="4525963"/>
          </a:xfrm>
        </p:spPr>
        <p:txBody>
          <a:bodyPr/>
          <a:lstStyle>
            <a:lvl1pPr>
              <a:defRPr>
                <a:latin typeface="Verdana" panose="020B0604030504040204" pitchFamily="34" charset="0"/>
                <a:ea typeface="Verdana" panose="020B0604030504040204" pitchFamily="34" charset="0"/>
                <a:cs typeface="Verdana" panose="020B0604030504040204" pitchFamily="34" charset="0"/>
              </a:defRPr>
            </a:lvl1pPr>
            <a:lvl2pPr>
              <a:buClr>
                <a:srgbClr val="A32815"/>
              </a:buClr>
              <a:defRPr>
                <a:latin typeface="Verdana" panose="020B0604030504040204" pitchFamily="34" charset="0"/>
                <a:ea typeface="Verdana" panose="020B0604030504040204" pitchFamily="34" charset="0"/>
                <a:cs typeface="Verdana" panose="020B0604030504040204" pitchFamily="34" charset="0"/>
              </a:defRPr>
            </a:lvl2pPr>
            <a:lvl3pPr>
              <a:buClr>
                <a:srgbClr val="A32815"/>
              </a:buClr>
              <a:defRPr>
                <a:latin typeface="Verdana" panose="020B0604030504040204" pitchFamily="34" charset="0"/>
                <a:ea typeface="Verdana" panose="020B0604030504040204" pitchFamily="34" charset="0"/>
                <a:cs typeface="Verdana" panose="020B0604030504040204" pitchFamily="34" charset="0"/>
              </a:defRPr>
            </a:lvl3pPr>
            <a:lvl4pPr>
              <a:buClr>
                <a:srgbClr val="A32815"/>
              </a:buClr>
              <a:defRPr>
                <a:latin typeface="Verdana" panose="020B0604030504040204" pitchFamily="34" charset="0"/>
                <a:ea typeface="Verdana" panose="020B0604030504040204" pitchFamily="34" charset="0"/>
                <a:cs typeface="Verdana" panose="020B0604030504040204" pitchFamily="34" charset="0"/>
              </a:defRPr>
            </a:lvl4pPr>
            <a:lvl5pPr>
              <a:buClr>
                <a:srgbClr val="A32815"/>
              </a:buClr>
              <a:defRPr>
                <a:latin typeface="Verdana" panose="020B0604030504040204" pitchFamily="34" charset="0"/>
                <a:ea typeface="Verdana" panose="020B0604030504040204" pitchFamily="34" charset="0"/>
                <a:cs typeface="Verdana" panose="020B0604030504040204" pitchFamily="34" charset="0"/>
              </a:defRPr>
            </a:lvl5pPr>
            <a:lvl6pPr>
              <a:defRPr>
                <a:latin typeface="Verdana" panose="020B0604030504040204" pitchFamily="34" charset="0"/>
                <a:ea typeface="Verdana" panose="020B0604030504040204" pitchFamily="34" charset="0"/>
                <a:cs typeface="Verdana" panose="020B0604030504040204" pitchFamily="34" charset="0"/>
              </a:defRPr>
            </a:lvl6pPr>
            <a:lvl7pPr>
              <a:defRPr>
                <a:latin typeface="Verdana" panose="020B0604030504040204" pitchFamily="34" charset="0"/>
                <a:ea typeface="Verdana" panose="020B0604030504040204" pitchFamily="34" charset="0"/>
                <a:cs typeface="Verdana" panose="020B0604030504040204" pitchFamily="34" charset="0"/>
              </a:defRPr>
            </a:lvl7pPr>
            <a:lvl8pPr>
              <a:defRPr>
                <a:latin typeface="Verdana" panose="020B0604030504040204" pitchFamily="34" charset="0"/>
                <a:ea typeface="Verdana" panose="020B0604030504040204" pitchFamily="34" charset="0"/>
                <a:cs typeface="Verdana" panose="020B0604030504040204" pitchFamily="34" charset="0"/>
              </a:defRPr>
            </a:lvl8pPr>
            <a:lvl9pPr>
              <a:defRPr>
                <a:latin typeface="Verdana" panose="020B0604030504040204" pitchFamily="34" charset="0"/>
                <a:ea typeface="Verdana" panose="020B0604030504040204" pitchFamily="34" charset="0"/>
                <a:cs typeface="Verdana" panose="020B0604030504040204" pitchFamily="34" charset="0"/>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5"/>
          </p:nvPr>
        </p:nvSpPr>
        <p:spPr>
          <a:xfrm>
            <a:off x="93663" y="6172200"/>
            <a:ext cx="8596312" cy="234950"/>
          </a:xfrm>
          <a:prstGeom prst="rect">
            <a:avLst/>
          </a:prstGeom>
        </p:spPr>
        <p:txBody>
          <a:bodyPr/>
          <a:lstStyle>
            <a:lvl1pPr>
              <a:defRPr/>
            </a:lvl1pPr>
          </a:lstStyle>
          <a:p>
            <a:endParaRPr lang="en-US" dirty="0"/>
          </a:p>
        </p:txBody>
      </p:sp>
      <p:sp>
        <p:nvSpPr>
          <p:cNvPr id="6" name="Date Placeholder 3"/>
          <p:cNvSpPr>
            <a:spLocks noGrp="1"/>
          </p:cNvSpPr>
          <p:nvPr>
            <p:ph type="dt" sz="half" idx="16"/>
          </p:nvPr>
        </p:nvSpPr>
        <p:spPr>
          <a:xfrm>
            <a:off x="6335713" y="112713"/>
            <a:ext cx="2133600" cy="182562"/>
          </a:xfrm>
          <a:prstGeom prst="rect">
            <a:avLst/>
          </a:prstGeom>
        </p:spPr>
        <p:txBody>
          <a:bodyPr/>
          <a:lstStyle>
            <a:lvl1pPr>
              <a:defRPr/>
            </a:lvl1pPr>
          </a:lstStyle>
          <a:p>
            <a:fld id="{63A5889E-64B8-4BBF-B7CD-5EC58F2DBFF7}" type="datetimeFigureOut">
              <a:rPr lang="en-US" smtClean="0"/>
              <a:pPr/>
              <a:t>12/13/2017</a:t>
            </a:fld>
            <a:endParaRPr lang="en-US" dirty="0"/>
          </a:p>
        </p:txBody>
      </p:sp>
      <p:sp>
        <p:nvSpPr>
          <p:cNvPr id="10" name="Slide Number Placeholder 5"/>
          <p:cNvSpPr>
            <a:spLocks noGrp="1"/>
          </p:cNvSpPr>
          <p:nvPr>
            <p:ph type="sldNum" sz="quarter" idx="17"/>
          </p:nvPr>
        </p:nvSpPr>
        <p:spPr>
          <a:xfrm>
            <a:off x="8469313" y="112713"/>
            <a:ext cx="552450" cy="182562"/>
          </a:xfrm>
          <a:prstGeom prst="rect">
            <a:avLst/>
          </a:prstGeom>
        </p:spPr>
        <p:txBody>
          <a:bodyPr/>
          <a:lstStyle>
            <a:lvl1pPr>
              <a:defRPr/>
            </a:lvl1pPr>
          </a:lstStyle>
          <a:p>
            <a:fld id="{2AA4E20B-D496-429D-9EA4-73F7F2348DC9}" type="slidenum">
              <a:rPr lang="en-US" smtClean="0"/>
              <a:pPr/>
              <a:t>‹#›</a:t>
            </a:fld>
            <a:endParaRPr lang="en-US" dirty="0"/>
          </a:p>
        </p:txBody>
      </p:sp>
    </p:spTree>
    <p:extLst>
      <p:ext uri="{BB962C8B-B14F-4D97-AF65-F5344CB8AC3E}">
        <p14:creationId xmlns:p14="http://schemas.microsoft.com/office/powerpoint/2010/main" val="134403040"/>
      </p:ext>
    </p:extLst>
  </p:cSld>
  <p:clrMapOvr>
    <a:masterClrMapping/>
  </p:clrMapOvr>
  <p:transition spd="slow"/>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cSld name="Figure + Caption">
    <p:spTree>
      <p:nvGrpSpPr>
        <p:cNvPr id="1" name=""/>
        <p:cNvGrpSpPr/>
        <p:nvPr/>
      </p:nvGrpSpPr>
      <p:grpSpPr>
        <a:xfrm>
          <a:off x="0" y="0"/>
          <a:ext cx="0" cy="0"/>
          <a:chOff x="0" y="0"/>
          <a:chExt cx="0" cy="0"/>
        </a:xfrm>
      </p:grpSpPr>
      <p:sp>
        <p:nvSpPr>
          <p:cNvPr id="4" name="Rectangle 3"/>
          <p:cNvSpPr/>
          <p:nvPr/>
        </p:nvSpPr>
        <p:spPr bwMode="white">
          <a:xfrm>
            <a:off x="-7938" y="6435725"/>
            <a:ext cx="9161463" cy="430213"/>
          </a:xfrm>
          <a:prstGeom prst="rect">
            <a:avLst/>
          </a:prstGeom>
          <a:solidFill>
            <a:srgbClr val="A3281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7"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37" y="6442075"/>
            <a:ext cx="1441498"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title"/>
          </p:nvPr>
        </p:nvSpPr>
        <p:spPr>
          <a:xfrm>
            <a:off x="457200" y="228600"/>
            <a:ext cx="8229600" cy="1066800"/>
          </a:xfrm>
        </p:spPr>
        <p:txBody>
          <a:bodyPr anchor="t"/>
          <a:lstStyle>
            <a:lvl1pPr algn="ctr">
              <a:defRPr sz="2400">
                <a:solidFill>
                  <a:schemeClr val="tx1"/>
                </a:solidFill>
              </a:defRPr>
            </a:lvl1pPr>
          </a:lstStyle>
          <a:p>
            <a:r>
              <a:rPr lang="en-US" dirty="0" smtClean="0"/>
              <a:t>Click to edit Master title style</a:t>
            </a:r>
            <a:endParaRPr lang="en-US" dirty="0"/>
          </a:p>
        </p:txBody>
      </p:sp>
      <p:sp>
        <p:nvSpPr>
          <p:cNvPr id="10" name="Text Placeholder 9"/>
          <p:cNvSpPr>
            <a:spLocks noGrp="1"/>
          </p:cNvSpPr>
          <p:nvPr>
            <p:ph type="body" sz="quarter" idx="13"/>
          </p:nvPr>
        </p:nvSpPr>
        <p:spPr>
          <a:xfrm>
            <a:off x="457200" y="5368160"/>
            <a:ext cx="8229600" cy="916856"/>
          </a:xfrm>
        </p:spPr>
        <p:txBody>
          <a:bodyPr anchor="b"/>
          <a:lstStyle>
            <a:lvl1pPr marL="0" indent="0">
              <a:spcBef>
                <a:spcPts val="0"/>
              </a:spcBef>
              <a:buNone/>
              <a:defRPr sz="16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smtClean="0"/>
              <a:t>Click to edit Master text styles</a:t>
            </a:r>
          </a:p>
        </p:txBody>
      </p:sp>
      <p:pic>
        <p:nvPicPr>
          <p:cNvPr id="13"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p:cNvSpPr/>
          <p:nvPr/>
        </p:nvSpPr>
        <p:spPr>
          <a:xfrm>
            <a:off x="0" y="6504801"/>
            <a:ext cx="7543800" cy="276999"/>
          </a:xfrm>
          <a:prstGeom prst="rect">
            <a:avLst/>
          </a:prstGeom>
        </p:spPr>
        <p:txBody>
          <a:bodyPr wrap="square">
            <a:spAutoFit/>
          </a:bodyPr>
          <a:lstStyle/>
          <a:p>
            <a:r>
              <a:rPr lang="en-US" sz="1200" b="0" i="0"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Copyright © </a:t>
            </a:r>
            <a:r>
              <a:rPr lang="en-US" sz="1200" b="0" i="0" u="none" strike="noStrike"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2017, 2014, 2010</a:t>
            </a:r>
            <a:r>
              <a:rPr lang="en-US" sz="1200" b="0" i="0" kern="1200" dirty="0" smtClean="0">
                <a:solidFill>
                  <a:schemeClr val="bg1"/>
                </a:solidFill>
                <a:effectLst/>
                <a:latin typeface="Verdana" panose="020B0604030504040204" pitchFamily="34" charset="0"/>
                <a:ea typeface="Verdana" panose="020B0604030504040204" pitchFamily="34" charset="0"/>
                <a:cs typeface="Verdana" panose="020B0604030504040204" pitchFamily="34" charset="0"/>
              </a:rPr>
              <a:t>, Pearson Education Inc.  All Rights Reserved.</a:t>
            </a:r>
            <a:endParaRPr lang="en-US" sz="12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pic>
        <p:nvPicPr>
          <p:cNvPr id="14" name="Pearson Logo" descr="Pearson_Bound_White"/>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2894078"/>
      </p:ext>
    </p:extLst>
  </p:cSld>
  <p:clrMapOvr>
    <a:masterClrMapping/>
  </p:clrMapOvr>
  <p:transition spd="slow"/>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15372"/>
            <a:ext cx="8229600" cy="1097280"/>
          </a:xfrm>
          <a:prstGeom prst="rect">
            <a:avLst/>
          </a:prstGeom>
        </p:spPr>
        <p:txBody>
          <a:bodyPr vert="horz" lIns="0" tIns="0" rIns="0" bIns="0" rtlCol="0" anchor="b">
            <a:noAutofit/>
          </a:bodyPr>
          <a:lstStyle/>
          <a:p>
            <a:r>
              <a:rPr lang="en-US" dirty="0" smtClean="0"/>
              <a:t>Click to edit </a:t>
            </a:r>
            <a:br>
              <a:rPr lang="en-US" dirty="0" smtClean="0"/>
            </a:br>
            <a:r>
              <a:rPr lang="en-US" dirty="0" smtClean="0"/>
              <a:t>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pic>
        <p:nvPicPr>
          <p:cNvPr id="9" name="Picture 8" descr="Pearson Logo"/>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301200" y="6477000"/>
            <a:ext cx="918000" cy="279915"/>
          </a:xfrm>
          <a:prstGeom prst="rect">
            <a:avLst/>
          </a:prstGeom>
        </p:spPr>
      </p:pic>
      <p:sp>
        <p:nvSpPr>
          <p:cNvPr id="6" name="Text Placeholder 5"/>
          <p:cNvSpPr txBox="1">
            <a:spLocks/>
          </p:cNvSpPr>
          <p:nvPr userDrawn="1"/>
        </p:nvSpPr>
        <p:spPr>
          <a:xfrm>
            <a:off x="2743200" y="6477000"/>
            <a:ext cx="6324600" cy="279400"/>
          </a:xfrm>
          <a:prstGeom prst="rect">
            <a:avLst/>
          </a:prstGeom>
        </p:spPr>
        <p:txBody>
          <a:bodyPr/>
          <a:lstStyle>
            <a:lvl1pPr marL="256032" indent="-256032" algn="l" defTabSz="914400" rtl="0" eaLnBrk="1" latinLnBrk="0" hangingPunct="1">
              <a:spcBef>
                <a:spcPts val="1500"/>
              </a:spcBef>
              <a:buClr>
                <a:srgbClr val="007FA3"/>
              </a:buClr>
              <a:buFont typeface="Arial" panose="020B0604020202020204" pitchFamily="34" charset="0"/>
              <a:buChar char="•"/>
              <a:defRPr sz="2000" kern="1200">
                <a:solidFill>
                  <a:schemeClr val="tx1"/>
                </a:solidFill>
                <a:latin typeface="+mn-lt"/>
                <a:ea typeface="+mn-ea"/>
                <a:cs typeface="+mn-cs"/>
              </a:defRPr>
            </a:lvl1pPr>
            <a:lvl2pPr marL="742950" indent="-285750" algn="l" defTabSz="914400" rtl="0" eaLnBrk="1" latinLnBrk="0" hangingPunct="1">
              <a:spcBef>
                <a:spcPts val="600"/>
              </a:spcBef>
              <a:buClr>
                <a:srgbClr val="007FA3"/>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ts val="600"/>
              </a:spcBef>
              <a:buClr>
                <a:srgbClr val="007FA3"/>
              </a:buClr>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9pPr>
          </a:lstStyle>
          <a:p>
            <a:pPr marL="0" indent="0" algn="r">
              <a:buNone/>
              <a:defRPr/>
            </a:pPr>
            <a:r>
              <a:rPr lang="en-US" altLang="en-US" sz="1200" dirty="0" smtClean="0">
                <a:latin typeface="Verdana"/>
                <a:ea typeface="Verdana" panose="020B0604030504040204" pitchFamily="34" charset="0"/>
                <a:cs typeface="Verdana"/>
              </a:rPr>
              <a:t>Copyright © 2017, 2014, 2011 Pearson Education, Inc. All Rights Reserved</a:t>
            </a:r>
            <a:endParaRPr lang="en-US" altLang="en-US" sz="1200" dirty="0">
              <a:latin typeface="Verdana"/>
              <a:ea typeface="Verdana" panose="020B0604030504040204" pitchFamily="34" charset="0"/>
              <a:cs typeface="Verdana"/>
            </a:endParaRPr>
          </a:p>
        </p:txBody>
      </p:sp>
    </p:spTree>
    <p:extLst>
      <p:ext uri="{BB962C8B-B14F-4D97-AF65-F5344CB8AC3E}">
        <p14:creationId xmlns:p14="http://schemas.microsoft.com/office/powerpoint/2010/main" val="3691570016"/>
      </p:ext>
    </p:extLst>
  </p:cSld>
  <p:clrMap bg1="lt1" tx1="dk1" bg2="lt2" tx2="dk2" accent1="accent1" accent2="accent2" accent3="accent3" accent4="accent4" accent5="accent5" accent6="accent6" hlink="hlink" folHlink="folHlink"/>
  <p:sldLayoutIdLst>
    <p:sldLayoutId id="2147483657" r:id="rId1"/>
    <p:sldLayoutId id="2147483650" r:id="rId2"/>
    <p:sldLayoutId id="2147483679" r:id="rId3"/>
    <p:sldLayoutId id="2147483660" r:id="rId4"/>
    <p:sldLayoutId id="2147483659" r:id="rId5"/>
    <p:sldLayoutId id="2147483678" r:id="rId6"/>
    <p:sldLayoutId id="2147483661" r:id="rId7"/>
    <p:sldLayoutId id="2147483663" r:id="rId8"/>
    <p:sldLayoutId id="2147483680" r:id="rId9"/>
    <p:sldLayoutId id="2147483681" r:id="rId10"/>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txStyles>
    <p:titleStyle>
      <a:lvl1pPr algn="l" defTabSz="914400" rtl="0" eaLnBrk="1" latinLnBrk="0" hangingPunct="1">
        <a:lnSpc>
          <a:spcPct val="100000"/>
        </a:lnSpc>
        <a:spcBef>
          <a:spcPct val="0"/>
        </a:spcBef>
        <a:buNone/>
        <a:defRPr sz="3400" b="1" kern="1200">
          <a:solidFill>
            <a:srgbClr val="007FA3"/>
          </a:solidFill>
          <a:latin typeface="Times New Roman" panose="02020603050405020304" pitchFamily="18" charset="0"/>
          <a:ea typeface="+mj-ea"/>
          <a:cs typeface="Times New Roman" panose="02020603050405020304" pitchFamily="18" charset="0"/>
        </a:defRPr>
      </a:lvl1pPr>
    </p:titleStyle>
    <p:bodyStyle>
      <a:lvl1pPr marL="256032" indent="-256032" algn="l" defTabSz="914400" rtl="0" eaLnBrk="1" latinLnBrk="0" hangingPunct="1">
        <a:spcBef>
          <a:spcPts val="1500"/>
        </a:spcBef>
        <a:buClr>
          <a:srgbClr val="007FA3"/>
        </a:buClr>
        <a:buFont typeface="Arial" panose="020B0604020202020204" pitchFamily="34" charset="0"/>
        <a:buChar char="•"/>
        <a:defRPr sz="2400" kern="1200">
          <a:solidFill>
            <a:schemeClr val="tx1"/>
          </a:solidFill>
          <a:latin typeface="+mn-lt"/>
          <a:ea typeface="+mn-ea"/>
          <a:cs typeface="+mn-cs"/>
        </a:defRPr>
      </a:lvl1pPr>
      <a:lvl2pPr marL="742950" indent="-285750" algn="l" defTabSz="914400" rtl="0" eaLnBrk="1" latinLnBrk="0" hangingPunct="1">
        <a:spcBef>
          <a:spcPts val="600"/>
        </a:spcBef>
        <a:buClr>
          <a:srgbClr val="007FA3"/>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ts val="600"/>
        </a:spcBef>
        <a:buClr>
          <a:srgbClr val="007FA3"/>
        </a:buClr>
        <a:buFont typeface="Wingdings" panose="05000000000000000000" pitchFamily="2" charset="2"/>
        <a:buChar char="§"/>
        <a:defRPr sz="2400" kern="1200">
          <a:solidFill>
            <a:schemeClr val="tx1"/>
          </a:solidFill>
          <a:latin typeface="+mn-lt"/>
          <a:ea typeface="+mn-ea"/>
          <a:cs typeface="+mn-cs"/>
        </a:defRPr>
      </a:lvl3pPr>
      <a:lvl4pPr marL="1600200" indent="-228600" algn="l" defTabSz="914400" rtl="0" eaLnBrk="1" latinLnBrk="0" hangingPunct="1">
        <a:spcBef>
          <a:spcPts val="600"/>
        </a:spcBef>
        <a:buClr>
          <a:srgbClr val="007FA3"/>
        </a:buClr>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ts val="600"/>
        </a:spcBef>
        <a:buClr>
          <a:srgbClr val="007FA3"/>
        </a:buClr>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ts val="300"/>
        </a:spcBef>
        <a:buClr>
          <a:srgbClr val="007FA3"/>
        </a:buClr>
        <a:buFont typeface="Arial" panose="020B0604020202020204" pitchFamily="34" charset="0"/>
        <a:buChar char="•"/>
        <a:defRPr sz="2400" kern="1200">
          <a:solidFill>
            <a:schemeClr val="tx1"/>
          </a:solidFill>
          <a:latin typeface="+mn-lt"/>
          <a:ea typeface="+mn-ea"/>
          <a:cs typeface="+mn-cs"/>
        </a:defRPr>
      </a:lvl6pPr>
      <a:lvl7pPr marL="2971800" indent="-228600" algn="l" defTabSz="914400" rtl="0" eaLnBrk="1" latinLnBrk="0" hangingPunct="1">
        <a:spcBef>
          <a:spcPts val="300"/>
        </a:spcBef>
        <a:buClr>
          <a:srgbClr val="007FA3"/>
        </a:buClr>
        <a:buFont typeface="Arial" panose="020B0604020202020204" pitchFamily="34" charset="0"/>
        <a:buChar char="•"/>
        <a:defRPr sz="2400" kern="1200">
          <a:solidFill>
            <a:schemeClr val="tx1"/>
          </a:solidFill>
          <a:latin typeface="+mn-lt"/>
          <a:ea typeface="+mn-ea"/>
          <a:cs typeface="+mn-cs"/>
        </a:defRPr>
      </a:lvl7pPr>
      <a:lvl8pPr marL="3429000" indent="-228600" algn="l" defTabSz="914400" rtl="0" eaLnBrk="1" latinLnBrk="0" hangingPunct="1">
        <a:spcBef>
          <a:spcPts val="300"/>
        </a:spcBef>
        <a:buClr>
          <a:srgbClr val="007FA3"/>
        </a:buClr>
        <a:buFont typeface="Arial" panose="020B0604020202020204" pitchFamily="34" charset="0"/>
        <a:buChar char="•"/>
        <a:defRPr sz="2400" kern="1200">
          <a:solidFill>
            <a:schemeClr val="tx1"/>
          </a:solidFill>
          <a:latin typeface="+mn-lt"/>
          <a:ea typeface="+mn-ea"/>
          <a:cs typeface="+mn-cs"/>
        </a:defRPr>
      </a:lvl8pPr>
      <a:lvl9pPr marL="3886200" indent="-228600" algn="l" defTabSz="914400" rtl="0" eaLnBrk="1" latinLnBrk="0" hangingPunct="1">
        <a:spcBef>
          <a:spcPts val="300"/>
        </a:spcBef>
        <a:buClr>
          <a:srgbClr val="007FA3"/>
        </a:buClr>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p>
            <a:r>
              <a:rPr lang="en-US" dirty="0"/>
              <a:t>Development Across the Life Span</a:t>
            </a:r>
            <a:endParaRPr lang="en-US" b="0" dirty="0"/>
          </a:p>
        </p:txBody>
      </p:sp>
      <p:sp>
        <p:nvSpPr>
          <p:cNvPr id="4" name="Text Placeholder  2"/>
          <p:cNvSpPr>
            <a:spLocks noGrp="1"/>
          </p:cNvSpPr>
          <p:nvPr>
            <p:ph type="body" sz="quarter" idx="13"/>
          </p:nvPr>
        </p:nvSpPr>
        <p:spPr>
          <a:xfrm>
            <a:off x="457200" y="892630"/>
            <a:ext cx="8229600" cy="478970"/>
          </a:xfrm>
        </p:spPr>
        <p:txBody>
          <a:bodyPr anchor="b"/>
          <a:lstStyle/>
          <a:p>
            <a:r>
              <a:rPr lang="en-US" sz="2000" dirty="0"/>
              <a:t>Eighth</a:t>
            </a:r>
            <a:r>
              <a:rPr lang="en-US" sz="2000" dirty="0" smtClean="0">
                <a:cs typeface="Arial" panose="020B0604020202020204" pitchFamily="34" charset="0"/>
              </a:rPr>
              <a:t> Edition</a:t>
            </a:r>
            <a:endParaRPr lang="en-US" sz="2000" dirty="0">
              <a:cs typeface="Arial" panose="020B0604020202020204" pitchFamily="34" charset="0"/>
            </a:endParaRPr>
          </a:p>
        </p:txBody>
      </p:sp>
      <p:sp>
        <p:nvSpPr>
          <p:cNvPr id="5" name="Text Placeholder 3"/>
          <p:cNvSpPr>
            <a:spLocks noGrp="1"/>
          </p:cNvSpPr>
          <p:nvPr>
            <p:ph type="body" sz="quarter" idx="14"/>
          </p:nvPr>
        </p:nvSpPr>
        <p:spPr/>
        <p:txBody>
          <a:bodyPr/>
          <a:lstStyle/>
          <a:p>
            <a:pPr algn="ctr"/>
            <a:r>
              <a:rPr lang="en-US" b="1" dirty="0">
                <a:cs typeface="Arial" panose="020B0604020202020204" pitchFamily="34" charset="0"/>
              </a:rPr>
              <a:t>Chapter </a:t>
            </a:r>
            <a:r>
              <a:rPr lang="en-US" b="1" dirty="0" smtClean="0">
                <a:cs typeface="Arial" panose="020B0604020202020204" pitchFamily="34" charset="0"/>
              </a:rPr>
              <a:t>14</a:t>
            </a:r>
            <a:endParaRPr lang="en-US" b="1" dirty="0">
              <a:cs typeface="Arial" panose="020B0604020202020204" pitchFamily="34" charset="0"/>
            </a:endParaRPr>
          </a:p>
        </p:txBody>
      </p:sp>
      <p:sp>
        <p:nvSpPr>
          <p:cNvPr id="3" name="Text Placeholder 4"/>
          <p:cNvSpPr>
            <a:spLocks noGrp="1"/>
          </p:cNvSpPr>
          <p:nvPr>
            <p:ph type="body" sz="quarter" idx="15"/>
          </p:nvPr>
        </p:nvSpPr>
        <p:spPr/>
        <p:txBody>
          <a:bodyPr/>
          <a:lstStyle/>
          <a:p>
            <a:pPr algn="ctr"/>
            <a:r>
              <a:rPr lang="en-US" dirty="0" smtClean="0"/>
              <a:t>Social and Personality Development in Early Adulthood</a:t>
            </a:r>
            <a:endParaRPr lang="en-US" dirty="0"/>
          </a:p>
        </p:txBody>
      </p:sp>
      <p:pic>
        <p:nvPicPr>
          <p:cNvPr id="9" name="Picture 5" descr="Front Cover: Development Across the Life Span Eighth Edition by Feldma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800" y="1622425"/>
            <a:ext cx="3632519" cy="4648200"/>
          </a:xfrm>
          <a:prstGeom prst="rect">
            <a:avLst/>
          </a:prstGeom>
        </p:spPr>
      </p:pic>
      <p:sp>
        <p:nvSpPr>
          <p:cNvPr id="11" name="Text Placeholder 6"/>
          <p:cNvSpPr txBox="1">
            <a:spLocks noGrp="1"/>
          </p:cNvSpPr>
          <p:nvPr>
            <p:ph type="body" sz="quarter" idx="4294967295"/>
          </p:nvPr>
        </p:nvSpPr>
        <p:spPr>
          <a:xfrm>
            <a:off x="2273408" y="6521450"/>
            <a:ext cx="6705600" cy="184150"/>
          </a:xfrm>
          <a:prstGeom prst="rect">
            <a:avLst/>
          </a:prstGeom>
          <a:noFill/>
        </p:spPr>
        <p:txBody>
          <a:bodyPr wrap="square" rtlCol="0">
            <a:spAutoFit/>
          </a:bodyPr>
          <a:lstStyle/>
          <a:p>
            <a:pPr marL="0" indent="0" algn="r">
              <a:buNone/>
              <a:defRPr/>
            </a:pPr>
            <a:r>
              <a:rPr lang="en-US" altLang="en-US" sz="1200" dirty="0" smtClean="0">
                <a:latin typeface="Verdana"/>
                <a:ea typeface="Verdana" panose="020B0604030504040204" pitchFamily="34" charset="0"/>
                <a:cs typeface="Verdana"/>
              </a:rPr>
              <a:t>Copyright </a:t>
            </a:r>
            <a:r>
              <a:rPr lang="en-US" altLang="en-US" sz="1200" dirty="0">
                <a:latin typeface="Verdana"/>
                <a:ea typeface="Verdana" panose="020B0604030504040204" pitchFamily="34" charset="0"/>
                <a:cs typeface="Verdana"/>
              </a:rPr>
              <a:t>© </a:t>
            </a:r>
            <a:r>
              <a:rPr lang="en-US" altLang="en-US" sz="1200" dirty="0" smtClean="0">
                <a:latin typeface="Verdana"/>
                <a:ea typeface="Verdana" panose="020B0604030504040204" pitchFamily="34" charset="0"/>
                <a:cs typeface="Verdana"/>
              </a:rPr>
              <a:t>2017, 2014, 2011 </a:t>
            </a:r>
            <a:r>
              <a:rPr lang="en-US" altLang="en-US" sz="1200" dirty="0">
                <a:latin typeface="Verdana"/>
                <a:ea typeface="Verdana" panose="020B0604030504040204" pitchFamily="34" charset="0"/>
                <a:cs typeface="Verdana"/>
              </a:rPr>
              <a:t>Pearson Education, Inc. All Rights </a:t>
            </a:r>
            <a:r>
              <a:rPr lang="en-US" altLang="en-US" sz="1200" dirty="0" smtClean="0">
                <a:latin typeface="Verdana"/>
                <a:ea typeface="Verdana" panose="020B0604030504040204" pitchFamily="34" charset="0"/>
                <a:cs typeface="Verdana"/>
              </a:rPr>
              <a:t>Reserved</a:t>
            </a:r>
            <a:endParaRPr lang="en-US" altLang="en-US" sz="1200" dirty="0">
              <a:latin typeface="Verdana"/>
              <a:ea typeface="Verdana" panose="020B0604030504040204" pitchFamily="34" charset="0"/>
              <a:cs typeface="Verdana"/>
            </a:endParaRPr>
          </a:p>
        </p:txBody>
      </p:sp>
    </p:spTree>
    <p:extLst>
      <p:ext uri="{BB962C8B-B14F-4D97-AF65-F5344CB8AC3E}">
        <p14:creationId xmlns:p14="http://schemas.microsoft.com/office/powerpoint/2010/main" val="29120360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457200"/>
            <a:ext cx="8229600" cy="622828"/>
          </a:xfrm>
        </p:spPr>
        <p:txBody>
          <a:bodyPr>
            <a:noAutofit/>
          </a:bodyPr>
          <a:lstStyle/>
          <a:p>
            <a:pPr algn="l"/>
            <a:r>
              <a:rPr lang="en-US" dirty="0" smtClean="0"/>
              <a:t>Learning Objectives </a:t>
            </a:r>
            <a:r>
              <a:rPr lang="en-US" sz="2000" b="0" dirty="0" smtClean="0"/>
              <a:t>(1 of 3)</a:t>
            </a:r>
            <a:endParaRPr lang="en-US" sz="2000" b="0" dirty="0"/>
          </a:p>
        </p:txBody>
      </p:sp>
      <p:sp>
        <p:nvSpPr>
          <p:cNvPr id="8" name="Content Placeholder 2"/>
          <p:cNvSpPr>
            <a:spLocks noGrp="1"/>
          </p:cNvSpPr>
          <p:nvPr>
            <p:ph sz="quarter" idx="14"/>
          </p:nvPr>
        </p:nvSpPr>
        <p:spPr>
          <a:xfrm>
            <a:off x="457200" y="1600200"/>
            <a:ext cx="8229600" cy="4495800"/>
          </a:xfrm>
        </p:spPr>
        <p:txBody>
          <a:bodyPr>
            <a:noAutofit/>
          </a:bodyPr>
          <a:lstStyle/>
          <a:p>
            <a:pPr marL="723900" indent="-723900">
              <a:buNone/>
            </a:pPr>
            <a:r>
              <a:rPr lang="en-US" sz="2400" b="1" dirty="0" smtClean="0">
                <a:solidFill>
                  <a:schemeClr val="bg2"/>
                </a:solidFill>
                <a:latin typeface="+mn-lt"/>
              </a:rPr>
              <a:t>14.1</a:t>
            </a:r>
            <a:r>
              <a:rPr lang="en-US" sz="2400" dirty="0">
                <a:latin typeface="+mn-lt"/>
              </a:rPr>
              <a:t> Summarize what makes young adults happy and what is meant by the social clock.</a:t>
            </a:r>
          </a:p>
          <a:p>
            <a:pPr marL="723900" indent="-723900">
              <a:buNone/>
            </a:pPr>
            <a:r>
              <a:rPr lang="en-US" sz="2400" b="1" dirty="0" smtClean="0">
                <a:solidFill>
                  <a:schemeClr val="bg2"/>
                </a:solidFill>
                <a:latin typeface="+mn-lt"/>
              </a:rPr>
              <a:t>14.2</a:t>
            </a:r>
            <a:r>
              <a:rPr lang="en-US" sz="2400" dirty="0">
                <a:latin typeface="+mn-lt"/>
              </a:rPr>
              <a:t> Explain how young adults respond to the need for intimacy and friendship and how liking turns to loving.</a:t>
            </a:r>
          </a:p>
          <a:p>
            <a:pPr marL="850900" indent="-850900">
              <a:buNone/>
            </a:pPr>
            <a:r>
              <a:rPr lang="en-US" sz="2400" b="1" dirty="0" smtClean="0">
                <a:solidFill>
                  <a:schemeClr val="bg2"/>
                </a:solidFill>
                <a:latin typeface="+mn-lt"/>
              </a:rPr>
              <a:t>14.3</a:t>
            </a:r>
            <a:r>
              <a:rPr lang="en-US" sz="2400" dirty="0">
                <a:latin typeface="+mn-lt"/>
              </a:rPr>
              <a:t> Differentiate the different kinds of love </a:t>
            </a:r>
          </a:p>
          <a:p>
            <a:pPr marL="850900" indent="-850900">
              <a:buNone/>
            </a:pPr>
            <a:r>
              <a:rPr lang="en-US" sz="2400" b="1" dirty="0" smtClean="0">
                <a:solidFill>
                  <a:schemeClr val="bg2"/>
                </a:solidFill>
                <a:latin typeface="+mn-lt"/>
              </a:rPr>
              <a:t>14.4</a:t>
            </a:r>
            <a:r>
              <a:rPr lang="en-US" sz="2400" dirty="0">
                <a:latin typeface="+mn-lt"/>
              </a:rPr>
              <a:t> Describe how young adults choose spouses.</a:t>
            </a:r>
          </a:p>
          <a:p>
            <a:pPr marL="723900" indent="-723900">
              <a:buNone/>
            </a:pPr>
            <a:r>
              <a:rPr lang="en-US" sz="2400" b="1" dirty="0" smtClean="0">
                <a:solidFill>
                  <a:schemeClr val="bg2"/>
                </a:solidFill>
                <a:latin typeface="+mn-lt"/>
              </a:rPr>
              <a:t>14.5</a:t>
            </a:r>
            <a:r>
              <a:rPr lang="en-US" sz="2400" dirty="0">
                <a:latin typeface="+mn-lt"/>
              </a:rPr>
              <a:t> Explain how infant attachment styles are related to romantic relationships as adults. </a:t>
            </a:r>
          </a:p>
        </p:txBody>
      </p:sp>
    </p:spTree>
    <p:extLst>
      <p:ext uri="{BB962C8B-B14F-4D97-AF65-F5344CB8AC3E}">
        <p14:creationId xmlns:p14="http://schemas.microsoft.com/office/powerpoint/2010/main" val="701082746"/>
      </p:ext>
    </p:extLst>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457200"/>
            <a:ext cx="8229600" cy="622828"/>
          </a:xfrm>
        </p:spPr>
        <p:txBody>
          <a:bodyPr>
            <a:noAutofit/>
          </a:bodyPr>
          <a:lstStyle/>
          <a:p>
            <a:pPr algn="l"/>
            <a:r>
              <a:rPr lang="en-US" dirty="0" smtClean="0"/>
              <a:t>Learning Objectives </a:t>
            </a:r>
            <a:r>
              <a:rPr lang="en-US" sz="2000" b="0" dirty="0" smtClean="0"/>
              <a:t>(2 of 3)</a:t>
            </a:r>
            <a:endParaRPr lang="en-US" sz="2000" b="0" dirty="0"/>
          </a:p>
        </p:txBody>
      </p:sp>
      <p:sp>
        <p:nvSpPr>
          <p:cNvPr id="8" name="Content Placeholder 2"/>
          <p:cNvSpPr>
            <a:spLocks noGrp="1"/>
          </p:cNvSpPr>
          <p:nvPr>
            <p:ph sz="quarter" idx="14"/>
          </p:nvPr>
        </p:nvSpPr>
        <p:spPr>
          <a:xfrm>
            <a:off x="457200" y="1600200"/>
            <a:ext cx="8229600" cy="4114800"/>
          </a:xfrm>
        </p:spPr>
        <p:txBody>
          <a:bodyPr>
            <a:noAutofit/>
          </a:bodyPr>
          <a:lstStyle/>
          <a:p>
            <a:pPr marL="723900" indent="-723900">
              <a:buNone/>
            </a:pPr>
            <a:r>
              <a:rPr lang="en-US" sz="2400" b="1" dirty="0" smtClean="0">
                <a:solidFill>
                  <a:schemeClr val="bg2"/>
                </a:solidFill>
                <a:latin typeface="+mn-lt"/>
              </a:rPr>
              <a:t>14.6</a:t>
            </a:r>
            <a:r>
              <a:rPr lang="en-US" sz="2400" dirty="0">
                <a:latin typeface="+mn-lt"/>
              </a:rPr>
              <a:t> Describe the sorts of relationships people enter into in early adulthood and what makes these relationships work or cease to work.</a:t>
            </a:r>
          </a:p>
          <a:p>
            <a:pPr marL="723900" indent="-723900">
              <a:buNone/>
            </a:pPr>
            <a:r>
              <a:rPr lang="en-US" sz="2400" b="1" dirty="0" smtClean="0">
                <a:solidFill>
                  <a:schemeClr val="bg2"/>
                </a:solidFill>
                <a:latin typeface="+mn-lt"/>
              </a:rPr>
              <a:t>14.7</a:t>
            </a:r>
            <a:r>
              <a:rPr lang="en-US" sz="2400" dirty="0">
                <a:latin typeface="+mn-lt"/>
              </a:rPr>
              <a:t> Describe how the arrival of children affects a relationship in early adulthood.</a:t>
            </a:r>
          </a:p>
          <a:p>
            <a:pPr marL="723900" indent="-723900">
              <a:buNone/>
            </a:pPr>
            <a:r>
              <a:rPr lang="en-US" sz="2400" b="1" dirty="0" smtClean="0">
                <a:solidFill>
                  <a:schemeClr val="bg2"/>
                </a:solidFill>
                <a:latin typeface="+mn-lt"/>
              </a:rPr>
              <a:t>14.8</a:t>
            </a:r>
            <a:r>
              <a:rPr lang="en-US" sz="2400" dirty="0">
                <a:latin typeface="+mn-lt"/>
              </a:rPr>
              <a:t> Compare gay and lesbian parents to heterosexual parents.</a:t>
            </a:r>
          </a:p>
          <a:p>
            <a:pPr marL="723900" indent="-723900">
              <a:buNone/>
            </a:pPr>
            <a:r>
              <a:rPr lang="en-US" sz="2400" b="1" dirty="0" smtClean="0">
                <a:solidFill>
                  <a:schemeClr val="bg2"/>
                </a:solidFill>
                <a:latin typeface="+mn-lt"/>
              </a:rPr>
              <a:t>14.9</a:t>
            </a:r>
            <a:r>
              <a:rPr lang="en-US" sz="2400" dirty="0">
                <a:latin typeface="+mn-lt"/>
              </a:rPr>
              <a:t> Explain why some people choose to remain single in early </a:t>
            </a:r>
            <a:r>
              <a:rPr lang="en-US" sz="2400" dirty="0" smtClean="0">
                <a:latin typeface="+mn-lt"/>
              </a:rPr>
              <a:t>adulthood.</a:t>
            </a:r>
            <a:endParaRPr lang="en-US" sz="2400" dirty="0">
              <a:latin typeface="+mn-lt"/>
            </a:endParaRPr>
          </a:p>
        </p:txBody>
      </p:sp>
    </p:spTree>
    <p:extLst>
      <p:ext uri="{BB962C8B-B14F-4D97-AF65-F5344CB8AC3E}">
        <p14:creationId xmlns:p14="http://schemas.microsoft.com/office/powerpoint/2010/main" val="3291666741"/>
      </p:ext>
    </p:extLst>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457200"/>
            <a:ext cx="8229600" cy="622828"/>
          </a:xfrm>
        </p:spPr>
        <p:txBody>
          <a:bodyPr>
            <a:noAutofit/>
          </a:bodyPr>
          <a:lstStyle/>
          <a:p>
            <a:pPr algn="l"/>
            <a:r>
              <a:rPr lang="en-US" dirty="0" smtClean="0"/>
              <a:t>Learning Objectives </a:t>
            </a:r>
            <a:r>
              <a:rPr lang="en-US" sz="2000" b="0" dirty="0" smtClean="0"/>
              <a:t>(3 of 3)</a:t>
            </a:r>
            <a:endParaRPr lang="en-US" sz="2000" b="0" dirty="0"/>
          </a:p>
        </p:txBody>
      </p:sp>
      <p:sp>
        <p:nvSpPr>
          <p:cNvPr id="8" name="Content Placeholder 2"/>
          <p:cNvSpPr>
            <a:spLocks noGrp="1"/>
          </p:cNvSpPr>
          <p:nvPr>
            <p:ph sz="quarter" idx="14"/>
          </p:nvPr>
        </p:nvSpPr>
        <p:spPr>
          <a:xfrm>
            <a:off x="457200" y="1600200"/>
            <a:ext cx="8229600" cy="4724400"/>
          </a:xfrm>
        </p:spPr>
        <p:txBody>
          <a:bodyPr>
            <a:noAutofit/>
          </a:bodyPr>
          <a:lstStyle/>
          <a:p>
            <a:pPr marL="1027113" indent="-1027113">
              <a:buNone/>
            </a:pPr>
            <a:r>
              <a:rPr lang="en-US" sz="2400" b="1" dirty="0" smtClean="0">
                <a:solidFill>
                  <a:schemeClr val="bg2"/>
                </a:solidFill>
                <a:latin typeface="+mn-lt"/>
              </a:rPr>
              <a:t>14.10</a:t>
            </a:r>
            <a:r>
              <a:rPr lang="en-US" sz="2400" dirty="0" smtClean="0">
                <a:latin typeface="+mn-lt"/>
              </a:rPr>
              <a:t> </a:t>
            </a:r>
            <a:r>
              <a:rPr lang="en-US" sz="2400" dirty="0">
                <a:latin typeface="+mn-lt"/>
              </a:rPr>
              <a:t>Explain the role of careers in the lives of young adults.</a:t>
            </a:r>
          </a:p>
          <a:p>
            <a:pPr marL="900113" indent="-900113">
              <a:buNone/>
            </a:pPr>
            <a:r>
              <a:rPr lang="en-US" sz="2400" b="1" dirty="0" smtClean="0">
                <a:solidFill>
                  <a:schemeClr val="bg2"/>
                </a:solidFill>
                <a:latin typeface="+mn-lt"/>
              </a:rPr>
              <a:t>14.11</a:t>
            </a:r>
            <a:r>
              <a:rPr lang="en-US" sz="2400" dirty="0">
                <a:latin typeface="+mn-lt"/>
              </a:rPr>
              <a:t> List factors that influence the choice of a career in early adulthood.</a:t>
            </a:r>
          </a:p>
          <a:p>
            <a:pPr marL="900113" indent="-900113">
              <a:buNone/>
            </a:pPr>
            <a:r>
              <a:rPr lang="en-US" sz="2400" b="1" dirty="0" smtClean="0">
                <a:solidFill>
                  <a:schemeClr val="bg2"/>
                </a:solidFill>
                <a:latin typeface="+mn-lt"/>
              </a:rPr>
              <a:t>14.12</a:t>
            </a:r>
            <a:r>
              <a:rPr lang="en-US" sz="2400" dirty="0">
                <a:latin typeface="+mn-lt"/>
              </a:rPr>
              <a:t> Describe how gender affects work choices and the work environment.</a:t>
            </a:r>
          </a:p>
          <a:p>
            <a:pPr marL="900113" indent="-900113">
              <a:buNone/>
            </a:pPr>
            <a:r>
              <a:rPr lang="en-US" sz="2400" b="1" dirty="0" smtClean="0">
                <a:solidFill>
                  <a:schemeClr val="bg2"/>
                </a:solidFill>
                <a:latin typeface="+mn-lt"/>
              </a:rPr>
              <a:t>14.13</a:t>
            </a:r>
            <a:r>
              <a:rPr lang="en-US" sz="2400" dirty="0">
                <a:latin typeface="+mn-lt"/>
              </a:rPr>
              <a:t> Explain why people work and what elements of a job bring satisfaction.</a:t>
            </a:r>
          </a:p>
        </p:txBody>
      </p:sp>
    </p:spTree>
    <p:extLst>
      <p:ext uri="{BB962C8B-B14F-4D97-AF65-F5344CB8AC3E}">
        <p14:creationId xmlns:p14="http://schemas.microsoft.com/office/powerpoint/2010/main" val="2464696457"/>
      </p:ext>
    </p:extLst>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15372"/>
            <a:ext cx="8229600" cy="546628"/>
          </a:xfrm>
        </p:spPr>
        <p:txBody>
          <a:bodyPr/>
          <a:lstStyle/>
          <a:p>
            <a:r>
              <a:rPr lang="en-US" altLang="en-US" dirty="0">
                <a:ea typeface="ＭＳ Ｐゴシック" panose="020B0600070205080204" pitchFamily="34" charset="-128"/>
              </a:rPr>
              <a:t>Developmental Tasks of Adulthood</a:t>
            </a:r>
            <a:endParaRPr lang="ta-IN" dirty="0"/>
          </a:p>
        </p:txBody>
      </p:sp>
      <p:graphicFrame>
        <p:nvGraphicFramePr>
          <p:cNvPr id="2" name="Table 2"/>
          <p:cNvGraphicFramePr>
            <a:graphicFrameLocks noGrp="1"/>
          </p:cNvGraphicFramePr>
          <p:nvPr>
            <p:extLst>
              <p:ext uri="{D42A27DB-BD31-4B8C-83A1-F6EECF244321}">
                <p14:modId xmlns:p14="http://schemas.microsoft.com/office/powerpoint/2010/main" val="4034324243"/>
              </p:ext>
            </p:extLst>
          </p:nvPr>
        </p:nvGraphicFramePr>
        <p:xfrm>
          <a:off x="457200" y="990600"/>
          <a:ext cx="8229600" cy="5181398"/>
        </p:xfrm>
        <a:graphic>
          <a:graphicData uri="http://schemas.openxmlformats.org/drawingml/2006/table">
            <a:tbl>
              <a:tblPr firstRow="1" bandRow="1">
                <a:tableStyleId>{5940675A-B579-460E-94D1-54222C63F5DA}</a:tableStyleId>
              </a:tblPr>
              <a:tblGrid>
                <a:gridCol w="2600036">
                  <a:extLst>
                    <a:ext uri="{9D8B030D-6E8A-4147-A177-3AD203B41FA5}">
                      <a16:colId xmlns:a16="http://schemas.microsoft.com/office/drawing/2014/main" val="20000"/>
                    </a:ext>
                  </a:extLst>
                </a:gridCol>
                <a:gridCol w="2886364">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35078">
                <a:tc>
                  <a:txBody>
                    <a:bodyPr/>
                    <a:lstStyle/>
                    <a:p>
                      <a:pPr algn="ctr"/>
                      <a:r>
                        <a:rPr lang="en-US" sz="1200" b="1" u="none" strike="noStrike" kern="1200" baseline="0" dirty="0" smtClean="0"/>
                        <a:t>Adulthood (Ages 20 to 40)</a:t>
                      </a:r>
                      <a:endParaRPr lang="en-US" sz="120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algn="ctr"/>
                      <a:r>
                        <a:rPr lang="en-US" sz="1200" b="1" u="none" strike="noStrike" kern="1200" baseline="0" dirty="0" smtClean="0"/>
                        <a:t>Middle Adulthood (Ages 40 to 60)</a:t>
                      </a:r>
                      <a:endParaRPr lang="en-US" sz="120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algn="ctr"/>
                      <a:r>
                        <a:rPr lang="en-US" sz="1200" b="1" u="none" strike="noStrike" kern="1200" baseline="0" dirty="0" smtClean="0"/>
                        <a:t>Late Adulthood (Ages 60+)</a:t>
                      </a:r>
                      <a:endParaRPr lang="en-US" sz="120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0"/>
                  </a:ext>
                </a:extLst>
              </a:tr>
              <a:tr h="4724602">
                <a:tc>
                  <a:txBody>
                    <a:bodyPr/>
                    <a:lstStyle/>
                    <a:p>
                      <a:pPr marL="171450" indent="-171450">
                        <a:buFont typeface="Arial" panose="020B0604020202020204" pitchFamily="34" charset="0"/>
                        <a:buChar char="•"/>
                      </a:pPr>
                      <a:r>
                        <a:rPr lang="en-US" sz="1200" kern="1200" dirty="0" smtClean="0">
                          <a:effectLst/>
                        </a:rPr>
                        <a:t>Taking responsibility for yourself</a:t>
                      </a:r>
                    </a:p>
                    <a:p>
                      <a:pPr marL="171450" indent="-171450">
                        <a:buFont typeface="Arial" panose="020B0604020202020204" pitchFamily="34" charset="0"/>
                        <a:buChar char="•"/>
                      </a:pPr>
                      <a:r>
                        <a:rPr lang="en-US" sz="1200" kern="1200" dirty="0" smtClean="0">
                          <a:effectLst/>
                        </a:rPr>
                        <a:t>Understanding that you have a unique history and that it is not permanent</a:t>
                      </a:r>
                    </a:p>
                    <a:p>
                      <a:pPr marL="171450" indent="-171450">
                        <a:buFont typeface="Arial" panose="020B0604020202020204" pitchFamily="34" charset="0"/>
                        <a:buChar char="•"/>
                      </a:pPr>
                      <a:r>
                        <a:rPr lang="en-US" sz="1200" kern="1200" dirty="0" smtClean="0">
                          <a:effectLst/>
                        </a:rPr>
                        <a:t>Managing the separation from your parents</a:t>
                      </a:r>
                    </a:p>
                    <a:p>
                      <a:pPr marL="171450" indent="-171450">
                        <a:buFont typeface="Arial" panose="020B0604020202020204" pitchFamily="34" charset="0"/>
                        <a:buChar char="•"/>
                      </a:pPr>
                      <a:r>
                        <a:rPr lang="en-US" sz="1200" kern="1200" dirty="0" smtClean="0">
                          <a:effectLst/>
                        </a:rPr>
                        <a:t>Redefining the relationship with your parents</a:t>
                      </a:r>
                    </a:p>
                    <a:p>
                      <a:pPr marL="171450" indent="-171450">
                        <a:buFont typeface="Arial" panose="020B0604020202020204" pitchFamily="34" charset="0"/>
                        <a:buChar char="•"/>
                      </a:pPr>
                      <a:r>
                        <a:rPr lang="en-US" sz="1200" kern="1200" dirty="0" smtClean="0">
                          <a:effectLst/>
                        </a:rPr>
                        <a:t>Gaining and interpreting your sexual experiences</a:t>
                      </a:r>
                    </a:p>
                    <a:p>
                      <a:pPr marL="171450" indent="-171450">
                        <a:buFont typeface="Arial" panose="020B0604020202020204" pitchFamily="34" charset="0"/>
                        <a:buChar char="•"/>
                      </a:pPr>
                      <a:r>
                        <a:rPr lang="en-US" sz="1200" kern="1200" dirty="0" smtClean="0">
                          <a:effectLst/>
                        </a:rPr>
                        <a:t>Becoming capable of intimacy with another (non-family) person</a:t>
                      </a:r>
                    </a:p>
                    <a:p>
                      <a:pPr marL="171450" indent="-171450">
                        <a:buFont typeface="Arial" panose="020B0604020202020204" pitchFamily="34" charset="0"/>
                        <a:buChar char="•"/>
                      </a:pPr>
                      <a:r>
                        <a:rPr lang="en-US" sz="1200" kern="1200" dirty="0" smtClean="0">
                          <a:effectLst/>
                        </a:rPr>
                        <a:t>Managing money</a:t>
                      </a:r>
                    </a:p>
                    <a:p>
                      <a:pPr marL="171450" indent="-171450">
                        <a:buFont typeface="Arial" panose="020B0604020202020204" pitchFamily="34" charset="0"/>
                        <a:buChar char="•"/>
                      </a:pPr>
                      <a:r>
                        <a:rPr lang="en-US" sz="1200" kern="1200" dirty="0" smtClean="0">
                          <a:effectLst/>
                        </a:rPr>
                        <a:t>Developing skills that can lead to a career</a:t>
                      </a:r>
                    </a:p>
                    <a:p>
                      <a:pPr marL="171450" indent="-171450">
                        <a:buFont typeface="Arial" panose="020B0604020202020204" pitchFamily="34" charset="0"/>
                        <a:buChar char="•"/>
                      </a:pPr>
                      <a:r>
                        <a:rPr lang="en-US" sz="1200" kern="1200" dirty="0" smtClean="0">
                          <a:effectLst/>
                        </a:rPr>
                        <a:t>Considering career possibilities</a:t>
                      </a:r>
                    </a:p>
                    <a:p>
                      <a:pPr marL="171450" indent="-171450">
                        <a:buFont typeface="Arial" panose="020B0604020202020204" pitchFamily="34" charset="0"/>
                        <a:buChar char="•"/>
                      </a:pPr>
                      <a:r>
                        <a:rPr lang="en-US" sz="1200" kern="1200" dirty="0" smtClean="0">
                          <a:effectLst/>
                        </a:rPr>
                        <a:t>Considering parenthood and possibly becoming a parent</a:t>
                      </a:r>
                    </a:p>
                    <a:p>
                      <a:pPr marL="171450" indent="-171450">
                        <a:buFont typeface="Arial" panose="020B0604020202020204" pitchFamily="34" charset="0"/>
                        <a:buChar char="•"/>
                      </a:pPr>
                      <a:r>
                        <a:rPr lang="en-US" sz="1200" kern="1200" dirty="0" smtClean="0">
                          <a:effectLst/>
                        </a:rPr>
                        <a:t>Defining your values</a:t>
                      </a:r>
                    </a:p>
                    <a:p>
                      <a:pPr marL="171450" indent="-171450">
                        <a:buFont typeface="Arial" panose="020B0604020202020204" pitchFamily="34" charset="0"/>
                        <a:buChar char="•"/>
                      </a:pPr>
                      <a:r>
                        <a:rPr lang="en-US" sz="1200" kern="1200" dirty="0" smtClean="0">
                          <a:effectLst/>
                        </a:rPr>
                        <a:t>Finding a place in society</a:t>
                      </a:r>
                    </a:p>
                    <a:p>
                      <a:pPr marL="171450" indent="-171450">
                        <a:buFont typeface="Arial" panose="020B0604020202020204" pitchFamily="34" charset="0"/>
                        <a:buChar char="•"/>
                      </a:pPr>
                      <a:endParaRPr lang="en-US" sz="12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171450" indent="-171450">
                        <a:buFont typeface="Arial" panose="020B0604020202020204" pitchFamily="34" charset="0"/>
                        <a:buChar char="•"/>
                      </a:pPr>
                      <a:r>
                        <a:rPr lang="en-US" sz="1200" dirty="0" smtClean="0"/>
                        <a:t>Understanding that time is passing and accepting it</a:t>
                      </a:r>
                    </a:p>
                    <a:p>
                      <a:pPr marL="171450" indent="-171450">
                        <a:buFont typeface="Arial" panose="020B0604020202020204" pitchFamily="34" charset="0"/>
                        <a:buChar char="•"/>
                      </a:pPr>
                      <a:r>
                        <a:rPr lang="en-US" sz="1200" dirty="0" smtClean="0"/>
                        <a:t>Accepting that you are aging </a:t>
                      </a:r>
                    </a:p>
                    <a:p>
                      <a:pPr marL="171450" indent="-171450">
                        <a:buFont typeface="Arial" panose="020B0604020202020204" pitchFamily="34" charset="0"/>
                        <a:buChar char="•"/>
                      </a:pPr>
                      <a:r>
                        <a:rPr lang="en-US" sz="1200" dirty="0" smtClean="0"/>
                        <a:t>Accepting changes in your body, including appearance and health </a:t>
                      </a:r>
                    </a:p>
                    <a:p>
                      <a:pPr marL="171450" indent="-171450">
                        <a:buFont typeface="Arial" panose="020B0604020202020204" pitchFamily="34" charset="0"/>
                        <a:buChar char="•"/>
                      </a:pPr>
                      <a:r>
                        <a:rPr lang="en-US" sz="1200" dirty="0" smtClean="0"/>
                        <a:t>Developing an acceptable work identity </a:t>
                      </a:r>
                    </a:p>
                    <a:p>
                      <a:pPr marL="171450" indent="-171450">
                        <a:buFont typeface="Arial" panose="020B0604020202020204" pitchFamily="34" charset="0"/>
                        <a:buChar char="•"/>
                      </a:pPr>
                      <a:r>
                        <a:rPr lang="en-US" sz="1200" dirty="0" smtClean="0"/>
                        <a:t>Becoming a member of society </a:t>
                      </a:r>
                    </a:p>
                    <a:p>
                      <a:pPr marL="171450" indent="-171450">
                        <a:buFont typeface="Arial" panose="020B0604020202020204" pitchFamily="34" charset="0"/>
                        <a:buChar char="•"/>
                      </a:pPr>
                      <a:r>
                        <a:rPr lang="en-US" sz="1200" dirty="0" smtClean="0"/>
                        <a:t>Understanding that society is constantly changing </a:t>
                      </a:r>
                    </a:p>
                    <a:p>
                      <a:pPr marL="171450" indent="-171450">
                        <a:buFont typeface="Arial" panose="020B0604020202020204" pitchFamily="34" charset="0"/>
                        <a:buChar char="•"/>
                      </a:pPr>
                      <a:r>
                        <a:rPr lang="en-US" sz="1200" dirty="0" smtClean="0"/>
                        <a:t>Keeping old friends and making new ones </a:t>
                      </a:r>
                    </a:p>
                    <a:p>
                      <a:pPr marL="171450" indent="-171450">
                        <a:buFont typeface="Arial" panose="020B0604020202020204" pitchFamily="34" charset="0"/>
                        <a:buChar char="•"/>
                      </a:pPr>
                      <a:r>
                        <a:rPr lang="en-US" sz="1200" dirty="0" smtClean="0"/>
                        <a:t>Coping with changes in your sexuality </a:t>
                      </a:r>
                    </a:p>
                    <a:p>
                      <a:pPr marL="171450" indent="-171450">
                        <a:buFont typeface="Arial" panose="020B0604020202020204" pitchFamily="34" charset="0"/>
                        <a:buChar char="•"/>
                      </a:pPr>
                      <a:r>
                        <a:rPr lang="en-US" sz="1200" dirty="0" smtClean="0"/>
                        <a:t>Continuously reworking your spousal or partner relationship </a:t>
                      </a:r>
                    </a:p>
                    <a:p>
                      <a:pPr marL="171450" indent="-171450">
                        <a:buFont typeface="Arial" panose="020B0604020202020204" pitchFamily="34" charset="0"/>
                        <a:buChar char="•"/>
                      </a:pPr>
                      <a:r>
                        <a:rPr lang="en-US" sz="1200" dirty="0" smtClean="0"/>
                        <a:t>Altering your relationship with your children as they age </a:t>
                      </a:r>
                    </a:p>
                    <a:p>
                      <a:pPr marL="171450" indent="-171450">
                        <a:buFont typeface="Arial" panose="020B0604020202020204" pitchFamily="34" charset="0"/>
                        <a:buChar char="•"/>
                      </a:pPr>
                      <a:r>
                        <a:rPr lang="en-US" sz="1200" dirty="0" smtClean="0"/>
                        <a:t>Passing on knowledge, skills, and values to the next generation </a:t>
                      </a:r>
                    </a:p>
                    <a:p>
                      <a:pPr marL="171450" indent="-171450">
                        <a:buFont typeface="Arial" panose="020B0604020202020204" pitchFamily="34" charset="0"/>
                        <a:buChar char="•"/>
                      </a:pPr>
                      <a:r>
                        <a:rPr lang="en-US" sz="1200" dirty="0" smtClean="0"/>
                        <a:t>Managing money effectively for short and long-term goals </a:t>
                      </a:r>
                    </a:p>
                    <a:p>
                      <a:pPr marL="171450" indent="-171450">
                        <a:buFont typeface="Arial" panose="020B0604020202020204" pitchFamily="34" charset="0"/>
                        <a:buChar char="•"/>
                      </a:pPr>
                      <a:r>
                        <a:rPr lang="en-US" sz="1200" dirty="0" smtClean="0"/>
                        <a:t>Experiencing the illness and death of persons close to you, especially parents </a:t>
                      </a:r>
                    </a:p>
                    <a:p>
                      <a:pPr marL="171450" indent="-171450">
                        <a:buFont typeface="Arial" panose="020B0604020202020204" pitchFamily="34" charset="0"/>
                        <a:buChar char="•"/>
                      </a:pPr>
                      <a:r>
                        <a:rPr lang="en-US" sz="1200" dirty="0" smtClean="0"/>
                        <a:t>Finding a place in society </a:t>
                      </a:r>
                      <a:endParaRPr lang="en-US" sz="1200" dirty="0" smtClean="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tc>
                  <a:txBody>
                    <a:bodyPr/>
                    <a:lstStyle/>
                    <a:p>
                      <a:pPr marL="171450" indent="-171450">
                        <a:buFont typeface="Arial" panose="020B0604020202020204" pitchFamily="34" charset="0"/>
                        <a:buChar char="•"/>
                      </a:pPr>
                      <a:r>
                        <a:rPr lang="en-US" sz="1200" dirty="0" smtClean="0"/>
                        <a:t>Spending time well </a:t>
                      </a:r>
                    </a:p>
                    <a:p>
                      <a:pPr marL="171450" indent="-171450">
                        <a:buFont typeface="Arial" panose="020B0604020202020204" pitchFamily="34" charset="0"/>
                        <a:buChar char="•"/>
                      </a:pPr>
                      <a:r>
                        <a:rPr lang="en-US" sz="1200" dirty="0" smtClean="0"/>
                        <a:t>Remaining social rather than isolated </a:t>
                      </a:r>
                    </a:p>
                    <a:p>
                      <a:pPr marL="171450" indent="-171450">
                        <a:buFont typeface="Arial" panose="020B0604020202020204" pitchFamily="34" charset="0"/>
                        <a:buChar char="•"/>
                      </a:pPr>
                      <a:r>
                        <a:rPr lang="en-US" sz="1200" dirty="0" smtClean="0"/>
                        <a:t>Making friends and new connections </a:t>
                      </a:r>
                    </a:p>
                    <a:p>
                      <a:pPr marL="171450" indent="-171450">
                        <a:buFont typeface="Arial" panose="020B0604020202020204" pitchFamily="34" charset="0"/>
                        <a:buChar char="•"/>
                      </a:pPr>
                      <a:r>
                        <a:rPr lang="en-US" sz="1200" dirty="0" smtClean="0"/>
                        <a:t>Adjusting to changing sexuality </a:t>
                      </a:r>
                    </a:p>
                    <a:p>
                      <a:pPr marL="171450" indent="-171450">
                        <a:buFont typeface="Arial" panose="020B0604020202020204" pitchFamily="34" charset="0"/>
                        <a:buChar char="•"/>
                      </a:pPr>
                      <a:r>
                        <a:rPr lang="en-US" sz="1200" dirty="0" smtClean="0"/>
                        <a:t>Staying healthy </a:t>
                      </a:r>
                    </a:p>
                    <a:p>
                      <a:pPr marL="171450" indent="-171450">
                        <a:buFont typeface="Arial" panose="020B0604020202020204" pitchFamily="34" charset="0"/>
                        <a:buChar char="•"/>
                      </a:pPr>
                      <a:r>
                        <a:rPr lang="en-US" sz="1200" dirty="0" smtClean="0"/>
                        <a:t>Managing physical pain, ailments, and limitations </a:t>
                      </a:r>
                    </a:p>
                    <a:p>
                      <a:pPr marL="171450" indent="-171450">
                        <a:buFont typeface="Arial" panose="020B0604020202020204" pitchFamily="34" charset="0"/>
                        <a:buChar char="•"/>
                      </a:pPr>
                      <a:r>
                        <a:rPr lang="en-US" sz="1200" dirty="0" smtClean="0"/>
                        <a:t>Making life without work a comfortable lifestyle </a:t>
                      </a:r>
                    </a:p>
                    <a:p>
                      <a:pPr marL="171450" indent="-171450">
                        <a:buFont typeface="Arial" panose="020B0604020202020204" pitchFamily="34" charset="0"/>
                        <a:buChar char="•"/>
                      </a:pPr>
                      <a:r>
                        <a:rPr lang="en-US" sz="1200" dirty="0" smtClean="0"/>
                        <a:t>Using time wisely for engaging work and recreation </a:t>
                      </a:r>
                    </a:p>
                    <a:p>
                      <a:pPr marL="171450" indent="-171450">
                        <a:buFont typeface="Arial" panose="020B0604020202020204" pitchFamily="34" charset="0"/>
                        <a:buChar char="•"/>
                      </a:pPr>
                      <a:r>
                        <a:rPr lang="en-US" sz="1200" dirty="0" smtClean="0"/>
                        <a:t>Managing finances effectively for yourself and your dependents </a:t>
                      </a:r>
                    </a:p>
                    <a:p>
                      <a:pPr marL="171450" indent="-171450">
                        <a:buFont typeface="Arial" panose="020B0604020202020204" pitchFamily="34" charset="0"/>
                        <a:buChar char="•"/>
                      </a:pPr>
                      <a:r>
                        <a:rPr lang="en-US" sz="1200" dirty="0" smtClean="0"/>
                        <a:t>Focusing on the present and future, not dwelling on the past </a:t>
                      </a:r>
                    </a:p>
                    <a:p>
                      <a:pPr marL="171450" indent="-171450">
                        <a:buFont typeface="Arial" panose="020B0604020202020204" pitchFamily="34" charset="0"/>
                        <a:buChar char="•"/>
                      </a:pPr>
                      <a:r>
                        <a:rPr lang="en-US" sz="1200" dirty="0" smtClean="0"/>
                        <a:t>Adjusting to ongoing losses of close connections </a:t>
                      </a:r>
                    </a:p>
                    <a:p>
                      <a:pPr marL="171450" indent="-171450">
                        <a:buFont typeface="Arial" panose="020B0604020202020204" pitchFamily="34" charset="0"/>
                        <a:buChar char="•"/>
                      </a:pPr>
                      <a:r>
                        <a:rPr lang="en-US" sz="1200" dirty="0" smtClean="0"/>
                        <a:t>Accepting care from children and grandchildren </a:t>
                      </a:r>
                    </a:p>
                    <a:p>
                      <a:pPr marL="171450" indent="-171450">
                        <a:buFont typeface="Arial" panose="020B0604020202020204" pitchFamily="34" charset="0"/>
                        <a:buChar char="•"/>
                      </a:pPr>
                      <a:endParaRPr lang="en-US" sz="120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738236512"/>
      </p:ext>
    </p:extLst>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4926" y="152400"/>
            <a:ext cx="8229600" cy="1096963"/>
          </a:xfrm>
        </p:spPr>
        <p:txBody>
          <a:bodyPr>
            <a:noAutofit/>
          </a:bodyPr>
          <a:lstStyle/>
          <a:p>
            <a:r>
              <a:rPr lang="en-US" dirty="0" smtClean="0"/>
              <a:t>Forging Relationships: Intimacy, Liking, and Loving During Early Adulthood</a:t>
            </a:r>
            <a:endParaRPr lang="en-US" dirty="0"/>
          </a:p>
        </p:txBody>
      </p:sp>
      <p:sp>
        <p:nvSpPr>
          <p:cNvPr id="3" name="Content Placeholder 2"/>
          <p:cNvSpPr>
            <a:spLocks noGrp="1"/>
          </p:cNvSpPr>
          <p:nvPr>
            <p:ph idx="1"/>
          </p:nvPr>
        </p:nvSpPr>
        <p:spPr/>
        <p:txBody>
          <a:bodyPr/>
          <a:lstStyle/>
          <a:p>
            <a:pPr marL="736600" indent="-736600">
              <a:buNone/>
            </a:pPr>
            <a:r>
              <a:rPr lang="en-US" sz="2400" b="1" dirty="0" smtClean="0">
                <a:solidFill>
                  <a:schemeClr val="bg2"/>
                </a:solidFill>
              </a:rPr>
              <a:t>14.1</a:t>
            </a:r>
            <a:r>
              <a:rPr lang="en-US" sz="2400" dirty="0"/>
              <a:t> Summarize what makes young adults happy and what is meant by the social clock.</a:t>
            </a:r>
          </a:p>
          <a:p>
            <a:pPr marL="736600" indent="-736600">
              <a:buNone/>
            </a:pPr>
            <a:r>
              <a:rPr lang="en-US" sz="2400" b="1" dirty="0" smtClean="0">
                <a:solidFill>
                  <a:schemeClr val="bg2"/>
                </a:solidFill>
              </a:rPr>
              <a:t>14.2</a:t>
            </a:r>
            <a:r>
              <a:rPr lang="en-US" sz="2400" dirty="0"/>
              <a:t> Explain how young adults respond to the need for intimacy and friendship and how liking turns to loving.</a:t>
            </a:r>
          </a:p>
          <a:p>
            <a:pPr marL="1025525" indent="-1025525">
              <a:buNone/>
            </a:pPr>
            <a:r>
              <a:rPr lang="en-US" sz="2400" b="1" dirty="0" smtClean="0">
                <a:solidFill>
                  <a:schemeClr val="bg2"/>
                </a:solidFill>
              </a:rPr>
              <a:t>14.3</a:t>
            </a:r>
            <a:r>
              <a:rPr lang="en-US" sz="2400" dirty="0"/>
              <a:t> Differentiate the different kinds of love </a:t>
            </a:r>
          </a:p>
          <a:p>
            <a:pPr marL="1025525" indent="-1025525">
              <a:buNone/>
            </a:pPr>
            <a:r>
              <a:rPr lang="en-US" sz="2400" b="1" dirty="0" smtClean="0">
                <a:solidFill>
                  <a:schemeClr val="bg2"/>
                </a:solidFill>
              </a:rPr>
              <a:t>14.4</a:t>
            </a:r>
            <a:r>
              <a:rPr lang="en-US" sz="2400" dirty="0"/>
              <a:t> Describe how young adults choose spouses.</a:t>
            </a:r>
          </a:p>
          <a:p>
            <a:pPr marL="736600" indent="-736600">
              <a:buNone/>
            </a:pPr>
            <a:r>
              <a:rPr lang="en-US" sz="2400" b="1" dirty="0" smtClean="0">
                <a:solidFill>
                  <a:schemeClr val="bg2"/>
                </a:solidFill>
              </a:rPr>
              <a:t>14.5</a:t>
            </a:r>
            <a:r>
              <a:rPr lang="en-US" sz="2400" dirty="0"/>
              <a:t> Explain how infant attachment styles </a:t>
            </a:r>
            <a:r>
              <a:rPr lang="en-US" sz="2400" dirty="0" smtClean="0"/>
              <a:t>are related </a:t>
            </a:r>
            <a:r>
              <a:rPr lang="en-US" sz="2400" dirty="0"/>
              <a:t>to romantic relationships as adults. </a:t>
            </a:r>
          </a:p>
        </p:txBody>
      </p:sp>
    </p:spTree>
    <p:extLst>
      <p:ext uri="{BB962C8B-B14F-4D97-AF65-F5344CB8AC3E}">
        <p14:creationId xmlns:p14="http://schemas.microsoft.com/office/powerpoint/2010/main" val="2776509207"/>
      </p:ext>
    </p:extLst>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The Components of Happiness</a:t>
            </a:r>
            <a:endParaRPr lang="en-US" dirty="0"/>
          </a:p>
        </p:txBody>
      </p:sp>
      <p:sp>
        <p:nvSpPr>
          <p:cNvPr id="3" name="Content Placeholder 2"/>
          <p:cNvSpPr>
            <a:spLocks noGrp="1"/>
          </p:cNvSpPr>
          <p:nvPr>
            <p:ph idx="1"/>
          </p:nvPr>
        </p:nvSpPr>
        <p:spPr/>
        <p:txBody>
          <a:bodyPr/>
          <a:lstStyle/>
          <a:p>
            <a:r>
              <a:rPr lang="en-US" altLang="en-US" b="1" dirty="0"/>
              <a:t>Happiest memories: </a:t>
            </a:r>
            <a:r>
              <a:rPr lang="en-US" altLang="en-US" dirty="0"/>
              <a:t>psychological needs rather than material needs satisfied </a:t>
            </a:r>
          </a:p>
          <a:p>
            <a:r>
              <a:rPr lang="en-US" altLang="en-US" b="1" dirty="0"/>
              <a:t>Unhappiest memories: </a:t>
            </a:r>
            <a:r>
              <a:rPr lang="en-US" altLang="en-US" dirty="0"/>
              <a:t>basic psychological needs left unfulfilled</a:t>
            </a:r>
          </a:p>
          <a:p>
            <a:r>
              <a:rPr lang="en-US" altLang="en-US" dirty="0"/>
              <a:t>Culture influences which psychological needs are most important in determining </a:t>
            </a:r>
            <a:r>
              <a:rPr lang="en-US" altLang="en-US" dirty="0" smtClean="0"/>
              <a:t>happiness</a:t>
            </a:r>
            <a:endParaRPr lang="en-US" altLang="en-US" dirty="0"/>
          </a:p>
        </p:txBody>
      </p:sp>
    </p:spTree>
    <p:extLst>
      <p:ext uri="{BB962C8B-B14F-4D97-AF65-F5344CB8AC3E}">
        <p14:creationId xmlns:p14="http://schemas.microsoft.com/office/powerpoint/2010/main" val="4045579892"/>
      </p:ext>
    </p:extLst>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p:txBody>
          <a:bodyPr/>
          <a:lstStyle/>
          <a:p>
            <a:r>
              <a:rPr lang="en-US" dirty="0"/>
              <a:t>The Social Clocks of Adulthood</a:t>
            </a:r>
          </a:p>
        </p:txBody>
      </p:sp>
      <p:sp>
        <p:nvSpPr>
          <p:cNvPr id="2" name="Content Placeholder 2"/>
          <p:cNvSpPr>
            <a:spLocks noGrp="1"/>
          </p:cNvSpPr>
          <p:nvPr>
            <p:ph idx="1"/>
          </p:nvPr>
        </p:nvSpPr>
        <p:spPr/>
        <p:txBody>
          <a:bodyPr/>
          <a:lstStyle/>
          <a:p>
            <a:pPr marL="0" indent="0">
              <a:buNone/>
              <a:defRPr/>
            </a:pPr>
            <a:r>
              <a:rPr lang="en-US" b="1" dirty="0"/>
              <a:t>Recording the major milestones of life</a:t>
            </a:r>
          </a:p>
          <a:p>
            <a:pPr>
              <a:defRPr/>
            </a:pPr>
            <a:r>
              <a:rPr lang="en-US" dirty="0"/>
              <a:t>Culturally determined</a:t>
            </a:r>
          </a:p>
          <a:p>
            <a:pPr>
              <a:defRPr/>
            </a:pPr>
            <a:r>
              <a:rPr lang="en-US" dirty="0"/>
              <a:t>Shifting cultural landscape means that the timing of major events is also changing</a:t>
            </a:r>
          </a:p>
          <a:p>
            <a:pPr>
              <a:defRPr/>
            </a:pPr>
            <a:r>
              <a:rPr lang="en-US" dirty="0"/>
              <a:t>Women may especially show variability in their choice of “clocks” and the timing of </a:t>
            </a:r>
            <a:r>
              <a:rPr lang="en-US" dirty="0" smtClean="0"/>
              <a:t>each</a:t>
            </a:r>
            <a:endParaRPr lang="en-US" dirty="0"/>
          </a:p>
        </p:txBody>
      </p:sp>
    </p:spTree>
    <p:extLst>
      <p:ext uri="{BB962C8B-B14F-4D97-AF65-F5344CB8AC3E}">
        <p14:creationId xmlns:p14="http://schemas.microsoft.com/office/powerpoint/2010/main" val="1978841502"/>
      </p:ext>
    </p:extLst>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p:txBody>
          <a:bodyPr/>
          <a:lstStyle/>
          <a:p>
            <a:r>
              <a:rPr lang="en-US" altLang="en-US" dirty="0">
                <a:ea typeface="ＭＳ Ｐゴシック" panose="020B0600070205080204" pitchFamily="34" charset="-128"/>
              </a:rPr>
              <a:t>Seeking Intimacy: </a:t>
            </a:r>
            <a:r>
              <a:rPr lang="en-US" altLang="en-US" dirty="0" smtClean="0">
                <a:ea typeface="ＭＳ Ｐゴシック" panose="020B0600070205080204" pitchFamily="34" charset="-128"/>
              </a:rPr>
              <a:t>Erikson’</a:t>
            </a:r>
            <a:r>
              <a:rPr lang="en-US" altLang="ja-JP" dirty="0" smtClean="0">
                <a:ea typeface="ＭＳ Ｐゴシック" panose="020B0600070205080204" pitchFamily="34" charset="-128"/>
              </a:rPr>
              <a:t>s</a:t>
            </a:r>
            <a:r>
              <a:rPr lang="en-US" altLang="en-US" dirty="0" smtClean="0">
                <a:ea typeface="ＭＳ Ｐゴシック" panose="020B0600070205080204" pitchFamily="34" charset="-128"/>
              </a:rPr>
              <a:t> </a:t>
            </a:r>
            <a:r>
              <a:rPr lang="en-US" altLang="en-US" dirty="0">
                <a:ea typeface="ＭＳ Ｐゴシック" panose="020B0600070205080204" pitchFamily="34" charset="-128"/>
              </a:rPr>
              <a:t>View of Young Adulthood</a:t>
            </a:r>
            <a:endParaRPr lang="en-US" dirty="0"/>
          </a:p>
        </p:txBody>
      </p:sp>
      <p:sp>
        <p:nvSpPr>
          <p:cNvPr id="2" name="Content Placeholder 2"/>
          <p:cNvSpPr>
            <a:spLocks noGrp="1"/>
          </p:cNvSpPr>
          <p:nvPr>
            <p:ph idx="1"/>
          </p:nvPr>
        </p:nvSpPr>
        <p:spPr>
          <a:xfrm>
            <a:off x="457200" y="1646237"/>
            <a:ext cx="8229600" cy="4525963"/>
          </a:xfrm>
        </p:spPr>
        <p:txBody>
          <a:bodyPr/>
          <a:lstStyle/>
          <a:p>
            <a:pPr marL="0" indent="0">
              <a:buNone/>
              <a:defRPr/>
            </a:pPr>
            <a:r>
              <a:rPr lang="en-US" b="1" dirty="0"/>
              <a:t>Intimacy-versus-isolation stage</a:t>
            </a:r>
          </a:p>
          <a:p>
            <a:pPr>
              <a:buFont typeface="Arial" charset="0"/>
              <a:buChar char="•"/>
              <a:defRPr/>
            </a:pPr>
            <a:r>
              <a:rPr lang="en-US" b="1" dirty="0"/>
              <a:t>Intimacy: </a:t>
            </a:r>
            <a:r>
              <a:rPr lang="en-US" dirty="0"/>
              <a:t>Close, intimate relationship with others</a:t>
            </a:r>
          </a:p>
          <a:p>
            <a:pPr>
              <a:buFont typeface="Arial" charset="0"/>
              <a:buChar char="•"/>
              <a:defRPr/>
            </a:pPr>
            <a:r>
              <a:rPr lang="en-US" b="1" dirty="0"/>
              <a:t>Isolation: </a:t>
            </a:r>
            <a:r>
              <a:rPr lang="en-US" dirty="0"/>
              <a:t>Feelings of loneliness and fearful of </a:t>
            </a:r>
            <a:r>
              <a:rPr lang="en-US" dirty="0" smtClean="0"/>
              <a:t>relationships</a:t>
            </a:r>
            <a:endParaRPr lang="en-US" dirty="0"/>
          </a:p>
        </p:txBody>
      </p:sp>
    </p:spTree>
    <p:extLst>
      <p:ext uri="{BB962C8B-B14F-4D97-AF65-F5344CB8AC3E}">
        <p14:creationId xmlns:p14="http://schemas.microsoft.com/office/powerpoint/2010/main" val="3733149371"/>
      </p:ext>
    </p:extLst>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noAutofit/>
          </a:bodyPr>
          <a:lstStyle/>
          <a:p>
            <a:pPr eaLnBrk="1" hangingPunct="1"/>
            <a:r>
              <a:rPr lang="en-US" altLang="en-US" dirty="0" smtClean="0">
                <a:ea typeface="ＭＳ Ｐゴシック" panose="020B0600070205080204" pitchFamily="34" charset="-128"/>
              </a:rPr>
              <a:t>Emerging Adulthood</a:t>
            </a:r>
          </a:p>
        </p:txBody>
      </p:sp>
      <p:sp>
        <p:nvSpPr>
          <p:cNvPr id="6" name="Content Placeholder 2"/>
          <p:cNvSpPr>
            <a:spLocks noGrp="1"/>
          </p:cNvSpPr>
          <p:nvPr>
            <p:ph idx="1"/>
          </p:nvPr>
        </p:nvSpPr>
        <p:spPr/>
        <p:txBody>
          <a:bodyPr>
            <a:noAutofit/>
          </a:bodyPr>
          <a:lstStyle/>
          <a:p>
            <a:pPr eaLnBrk="1" hangingPunct="1">
              <a:buFont typeface="Arial" charset="0"/>
              <a:buChar char="•"/>
              <a:defRPr/>
            </a:pPr>
            <a:r>
              <a:rPr lang="en-US" sz="2400" dirty="0" smtClean="0"/>
              <a:t>Period </a:t>
            </a:r>
            <a:r>
              <a:rPr lang="en-US" sz="2400" dirty="0"/>
              <a:t>between 18 and </a:t>
            </a:r>
            <a:r>
              <a:rPr lang="en-US" sz="2400" dirty="0" smtClean="0"/>
              <a:t>late 20s</a:t>
            </a:r>
          </a:p>
          <a:p>
            <a:pPr eaLnBrk="1" hangingPunct="1">
              <a:buFont typeface="Arial" charset="0"/>
              <a:buChar char="•"/>
              <a:defRPr/>
            </a:pPr>
            <a:r>
              <a:rPr lang="en-US" sz="2400" dirty="0" smtClean="0"/>
              <a:t>May be response to shifting cultural forces; delayed onset of full adulthood</a:t>
            </a:r>
          </a:p>
          <a:p>
            <a:pPr>
              <a:buFont typeface="Arial" charset="0"/>
              <a:buChar char="•"/>
              <a:defRPr/>
            </a:pPr>
            <a:r>
              <a:rPr lang="en-US" sz="2400" dirty="0" smtClean="0"/>
              <a:t>Continued </a:t>
            </a:r>
            <a:r>
              <a:rPr lang="en-US" sz="2400" dirty="0"/>
              <a:t>growth and change in brain </a:t>
            </a:r>
            <a:r>
              <a:rPr lang="en-US" sz="2400" dirty="0" smtClean="0"/>
              <a:t>development</a:t>
            </a:r>
          </a:p>
          <a:p>
            <a:pPr>
              <a:buFont typeface="Arial" charset="0"/>
              <a:buChar char="•"/>
              <a:defRPr/>
            </a:pPr>
            <a:r>
              <a:rPr lang="en-US" sz="2400" dirty="0" smtClean="0"/>
              <a:t>Continued </a:t>
            </a:r>
            <a:r>
              <a:rPr lang="en-US" sz="2400" dirty="0"/>
              <a:t>identity </a:t>
            </a:r>
            <a:r>
              <a:rPr lang="en-US" sz="2400" dirty="0" smtClean="0"/>
              <a:t>exploration</a:t>
            </a:r>
          </a:p>
          <a:p>
            <a:pPr>
              <a:buFont typeface="Arial" charset="0"/>
              <a:buChar char="•"/>
              <a:defRPr/>
            </a:pPr>
            <a:r>
              <a:rPr lang="en-US" sz="2400" dirty="0" smtClean="0"/>
              <a:t>Criticism</a:t>
            </a:r>
            <a:endParaRPr lang="en-US" sz="2400" dirty="0"/>
          </a:p>
          <a:p>
            <a:pPr lvl="1">
              <a:buFont typeface="Arial" charset="0"/>
              <a:buChar char="–"/>
              <a:defRPr/>
            </a:pPr>
            <a:r>
              <a:rPr lang="en-US" sz="2400" dirty="0"/>
              <a:t>Ability to spend time which is not available to everyone</a:t>
            </a:r>
          </a:p>
          <a:p>
            <a:pPr lvl="1">
              <a:buFont typeface="Arial" charset="0"/>
              <a:buChar char="–"/>
              <a:defRPr/>
            </a:pPr>
            <a:r>
              <a:rPr lang="en-US" sz="2400" dirty="0"/>
              <a:t>True developmental stages are not </a:t>
            </a:r>
            <a:r>
              <a:rPr lang="en-US" sz="2400" dirty="0" smtClean="0"/>
              <a:t>optional</a:t>
            </a:r>
            <a:endParaRPr lang="en-US" sz="2400" dirty="0"/>
          </a:p>
        </p:txBody>
      </p:sp>
    </p:spTree>
    <p:extLst>
      <p:ext uri="{BB962C8B-B14F-4D97-AF65-F5344CB8AC3E}">
        <p14:creationId xmlns:p14="http://schemas.microsoft.com/office/powerpoint/2010/main" val="583716455"/>
      </p:ext>
    </p:extLst>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a:xfrm>
            <a:off x="457200" y="152400"/>
            <a:ext cx="8229600" cy="1097280"/>
          </a:xfrm>
        </p:spPr>
        <p:txBody>
          <a:bodyPr/>
          <a:lstStyle/>
          <a:p>
            <a:r>
              <a:rPr lang="en-US" altLang="en-US" dirty="0" smtClean="0"/>
              <a:t>Friendship</a:t>
            </a:r>
          </a:p>
        </p:txBody>
      </p:sp>
      <p:sp>
        <p:nvSpPr>
          <p:cNvPr id="6" name="Content Placeholder 2"/>
          <p:cNvSpPr>
            <a:spLocks noGrp="1"/>
          </p:cNvSpPr>
          <p:nvPr>
            <p:ph idx="1"/>
          </p:nvPr>
        </p:nvSpPr>
        <p:spPr>
          <a:xfrm>
            <a:off x="457200" y="1600200"/>
            <a:ext cx="8229600" cy="4800600"/>
          </a:xfrm>
        </p:spPr>
        <p:txBody>
          <a:bodyPr>
            <a:normAutofit/>
          </a:bodyPr>
          <a:lstStyle/>
          <a:p>
            <a:pPr marL="0" indent="0">
              <a:buNone/>
            </a:pPr>
            <a:r>
              <a:rPr lang="en-US" sz="2400" b="1" dirty="0" smtClean="0"/>
              <a:t>Most of our relationships with others involve friends, and for most people maintaining such relationships is an important part of adult life</a:t>
            </a:r>
          </a:p>
          <a:p>
            <a:r>
              <a:rPr lang="en-US" sz="2400" dirty="0" smtClean="0"/>
              <a:t>Basic need for belonging</a:t>
            </a:r>
          </a:p>
          <a:p>
            <a:r>
              <a:rPr lang="en-US" sz="2400" dirty="0" smtClean="0"/>
              <a:t>Influenced by proximity, similarity, and personal qualities</a:t>
            </a:r>
          </a:p>
          <a:p>
            <a:r>
              <a:rPr lang="en-US" sz="2400" spc="-10" dirty="0" smtClean="0"/>
              <a:t>Although most adults claim on surveys to have a close friend of a different race, when they are queried regarding the names of close friends, few include a person of a different race</a:t>
            </a:r>
            <a:endParaRPr lang="en-US" sz="2400" spc="-10" dirty="0"/>
          </a:p>
        </p:txBody>
      </p:sp>
    </p:spTree>
    <p:extLst>
      <p:ext uri="{BB962C8B-B14F-4D97-AF65-F5344CB8AC3E}">
        <p14:creationId xmlns:p14="http://schemas.microsoft.com/office/powerpoint/2010/main" val="2160508396"/>
      </p:ext>
    </p:extLst>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noChangeArrowheads="1"/>
          </p:cNvSpPr>
          <p:nvPr>
            <p:ph type="title"/>
          </p:nvPr>
        </p:nvSpPr>
        <p:spPr/>
        <p:txBody>
          <a:bodyPr>
            <a:normAutofit/>
          </a:bodyPr>
          <a:lstStyle/>
          <a:p>
            <a:pPr eaLnBrk="1" hangingPunct="1"/>
            <a:r>
              <a:rPr lang="en-US" altLang="en-US" dirty="0" smtClean="0">
                <a:ea typeface="ＭＳ Ｐゴシック" panose="020B0600070205080204" pitchFamily="34" charset="-128"/>
              </a:rPr>
              <a:t>Passionate and Companionate Love</a:t>
            </a:r>
          </a:p>
        </p:txBody>
      </p:sp>
      <p:sp>
        <p:nvSpPr>
          <p:cNvPr id="28674" name="Content Placehoder 2"/>
          <p:cNvSpPr>
            <a:spLocks noGrp="1" noChangeArrowheads="1"/>
          </p:cNvSpPr>
          <p:nvPr>
            <p:ph idx="1"/>
          </p:nvPr>
        </p:nvSpPr>
        <p:spPr/>
        <p:txBody>
          <a:bodyPr>
            <a:normAutofit/>
          </a:bodyPr>
          <a:lstStyle/>
          <a:p>
            <a:pPr marL="0" indent="0" eaLnBrk="1" hangingPunct="1">
              <a:buFont typeface="Arial" charset="0"/>
              <a:buNone/>
              <a:defRPr/>
            </a:pPr>
            <a:r>
              <a:rPr lang="en-US" b="1" dirty="0" smtClean="0"/>
              <a:t>Researchers suggest that our love relationships can fall into two different categories</a:t>
            </a:r>
          </a:p>
          <a:p>
            <a:pPr eaLnBrk="1" hangingPunct="1">
              <a:buFont typeface="Arial" charset="0"/>
              <a:buChar char="•"/>
              <a:defRPr/>
            </a:pPr>
            <a:r>
              <a:rPr lang="en-US" dirty="0" smtClean="0"/>
              <a:t>Passionate love</a:t>
            </a:r>
          </a:p>
          <a:p>
            <a:pPr marL="696913" indent="-342900">
              <a:buFont typeface="Arial" panose="020B0604020202020204" pitchFamily="34" charset="0"/>
              <a:buChar char="–"/>
              <a:defRPr/>
            </a:pPr>
            <a:r>
              <a:rPr lang="en-US" sz="2200" dirty="0" smtClean="0"/>
              <a:t>A </a:t>
            </a:r>
            <a:r>
              <a:rPr lang="en-IN" sz="2200" dirty="0"/>
              <a:t>state of powerful absorption in </a:t>
            </a:r>
            <a:r>
              <a:rPr lang="en-IN" sz="2200" dirty="0" smtClean="0"/>
              <a:t>someone</a:t>
            </a:r>
          </a:p>
          <a:p>
            <a:pPr marL="696913" indent="-342900">
              <a:buFont typeface="Arial" panose="020B0604020202020204" pitchFamily="34" charset="0"/>
              <a:buChar char="–"/>
              <a:defRPr/>
            </a:pPr>
            <a:r>
              <a:rPr lang="en-IN" sz="2200" dirty="0" smtClean="0"/>
              <a:t>Labeling theory predicts the experience of romantic love</a:t>
            </a:r>
            <a:endParaRPr lang="en-US" sz="2200" dirty="0" smtClean="0"/>
          </a:p>
          <a:p>
            <a:pPr eaLnBrk="1" hangingPunct="1">
              <a:buFont typeface="Arial" charset="0"/>
              <a:buChar char="•"/>
              <a:defRPr/>
            </a:pPr>
            <a:r>
              <a:rPr lang="en-US" dirty="0" smtClean="0"/>
              <a:t>Companionate love</a:t>
            </a:r>
          </a:p>
          <a:p>
            <a:pPr marL="696913" indent="-342900">
              <a:buFont typeface="Arial" panose="020B0604020202020204" pitchFamily="34" charset="0"/>
              <a:buChar char="–"/>
              <a:defRPr/>
            </a:pPr>
            <a:r>
              <a:rPr lang="en-US" sz="2200" dirty="0" smtClean="0"/>
              <a:t>T</a:t>
            </a:r>
            <a:r>
              <a:rPr lang="en-IN" sz="2200" dirty="0"/>
              <a:t>he strong affection that we have for those with whom our lives are deeply involved</a:t>
            </a:r>
            <a:endParaRPr lang="en-US" sz="2200" dirty="0"/>
          </a:p>
        </p:txBody>
      </p:sp>
    </p:spTree>
    <p:extLst>
      <p:ext uri="{BB962C8B-B14F-4D97-AF65-F5344CB8AC3E}">
        <p14:creationId xmlns:p14="http://schemas.microsoft.com/office/powerpoint/2010/main" val="163340692"/>
      </p:ext>
    </p:extLst>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p:txBody>
          <a:bodyPr/>
          <a:lstStyle/>
          <a:p>
            <a:r>
              <a:rPr lang="en-US" altLang="en-US" dirty="0">
                <a:ea typeface="ＭＳ Ｐゴシック" panose="020B0600070205080204" pitchFamily="34" charset="-128"/>
              </a:rPr>
              <a:t>Sternberg’</a:t>
            </a:r>
            <a:r>
              <a:rPr lang="en-US" altLang="ja-JP" dirty="0">
                <a:ea typeface="ＭＳ Ｐゴシック" panose="020B0600070205080204" pitchFamily="34" charset="-128"/>
              </a:rPr>
              <a:t>s</a:t>
            </a:r>
            <a:r>
              <a:rPr lang="en-US" altLang="en-US" dirty="0">
                <a:ea typeface="ＭＳ Ｐゴシック" panose="020B0600070205080204" pitchFamily="34" charset="-128"/>
              </a:rPr>
              <a:t> Triangular Theory:</a:t>
            </a:r>
            <a:br>
              <a:rPr lang="en-US" altLang="en-US" dirty="0">
                <a:ea typeface="ＭＳ Ｐゴシック" panose="020B0600070205080204" pitchFamily="34" charset="-128"/>
              </a:rPr>
            </a:br>
            <a:r>
              <a:rPr lang="en-US" altLang="en-US" dirty="0">
                <a:ea typeface="ＭＳ Ｐゴシック" panose="020B0600070205080204" pitchFamily="34" charset="-128"/>
              </a:rPr>
              <a:t>The Three Faces of Love</a:t>
            </a:r>
            <a:endParaRPr lang="en-US" dirty="0"/>
          </a:p>
        </p:txBody>
      </p:sp>
      <p:sp>
        <p:nvSpPr>
          <p:cNvPr id="2" name="Content Placeholder 2"/>
          <p:cNvSpPr>
            <a:spLocks noGrp="1"/>
          </p:cNvSpPr>
          <p:nvPr>
            <p:ph idx="1"/>
          </p:nvPr>
        </p:nvSpPr>
        <p:spPr>
          <a:xfrm>
            <a:off x="457200" y="1798637"/>
            <a:ext cx="8229600" cy="4525963"/>
          </a:xfrm>
        </p:spPr>
        <p:txBody>
          <a:bodyPr/>
          <a:lstStyle/>
          <a:p>
            <a:pPr lvl="0" rtl="0"/>
            <a:r>
              <a:rPr lang="en-US" dirty="0" smtClean="0">
                <a:solidFill>
                  <a:schemeClr val="tx1"/>
                </a:solidFill>
              </a:rPr>
              <a:t>Intimacy</a:t>
            </a:r>
            <a:endParaRPr lang="en-US" dirty="0">
              <a:solidFill>
                <a:schemeClr val="tx1"/>
              </a:solidFill>
            </a:endParaRPr>
          </a:p>
          <a:p>
            <a:pPr lvl="0" rtl="0"/>
            <a:r>
              <a:rPr lang="en-US" dirty="0" smtClean="0">
                <a:solidFill>
                  <a:schemeClr val="tx1"/>
                </a:solidFill>
              </a:rPr>
              <a:t>Passion</a:t>
            </a:r>
            <a:endParaRPr lang="en-US" dirty="0">
              <a:solidFill>
                <a:schemeClr val="tx1"/>
              </a:solidFill>
            </a:endParaRPr>
          </a:p>
          <a:p>
            <a:pPr lvl="0" rtl="0"/>
            <a:r>
              <a:rPr lang="en-US" dirty="0" smtClean="0">
                <a:solidFill>
                  <a:schemeClr val="tx1"/>
                </a:solidFill>
              </a:rPr>
              <a:t>Decision/Commitment</a:t>
            </a:r>
            <a:endParaRPr lang="en-US" dirty="0">
              <a:solidFill>
                <a:schemeClr val="tx1"/>
              </a:solidFill>
            </a:endParaRPr>
          </a:p>
        </p:txBody>
      </p:sp>
    </p:spTree>
    <p:extLst>
      <p:ext uri="{BB962C8B-B14F-4D97-AF65-F5344CB8AC3E}">
        <p14:creationId xmlns:p14="http://schemas.microsoft.com/office/powerpoint/2010/main" val="272947206"/>
      </p:ext>
    </p:extLst>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a:xfrm>
            <a:off x="457200" y="215372"/>
            <a:ext cx="8229600" cy="546628"/>
          </a:xfrm>
        </p:spPr>
        <p:txBody>
          <a:bodyPr>
            <a:normAutofit fontScale="90000"/>
          </a:bodyPr>
          <a:lstStyle/>
          <a:p>
            <a:pPr eaLnBrk="1" hangingPunct="1"/>
            <a:r>
              <a:rPr lang="en-US" altLang="en-US" sz="3800" dirty="0" smtClean="0">
                <a:ea typeface="ＭＳ Ｐゴシック" panose="020B0600070205080204" pitchFamily="34" charset="-128"/>
              </a:rPr>
              <a:t>The Combinations of Love </a:t>
            </a:r>
            <a:r>
              <a:rPr lang="en-US" altLang="en-US" sz="2200" b="0" dirty="0">
                <a:ea typeface="ＭＳ Ｐゴシック" panose="020B0600070205080204" pitchFamily="34" charset="-128"/>
              </a:rPr>
              <a:t>(1 of </a:t>
            </a:r>
            <a:r>
              <a:rPr lang="en-US" altLang="en-US" sz="2200" b="0" dirty="0" smtClean="0">
                <a:ea typeface="ＭＳ Ｐゴシック" panose="020B0600070205080204" pitchFamily="34" charset="-128"/>
              </a:rPr>
              <a:t>2)</a:t>
            </a:r>
            <a:endParaRPr lang="en-US" altLang="en-US" sz="2200" b="0" dirty="0">
              <a:ea typeface="ＭＳ Ｐゴシック" panose="020B0600070205080204" pitchFamily="34" charset="-128"/>
            </a:endParaRPr>
          </a:p>
        </p:txBody>
      </p:sp>
      <p:graphicFrame>
        <p:nvGraphicFramePr>
          <p:cNvPr id="3" name="Table 2"/>
          <p:cNvGraphicFramePr>
            <a:graphicFrameLocks noGrp="1"/>
          </p:cNvGraphicFramePr>
          <p:nvPr>
            <p:extLst>
              <p:ext uri="{D42A27DB-BD31-4B8C-83A1-F6EECF244321}">
                <p14:modId xmlns:p14="http://schemas.microsoft.com/office/powerpoint/2010/main" val="3374207960"/>
              </p:ext>
            </p:extLst>
          </p:nvPr>
        </p:nvGraphicFramePr>
        <p:xfrm>
          <a:off x="611908" y="1066800"/>
          <a:ext cx="7920183" cy="4854154"/>
        </p:xfrm>
        <a:graphic>
          <a:graphicData uri="http://schemas.openxmlformats.org/drawingml/2006/table">
            <a:tbl>
              <a:tblPr firstRow="1" bandRow="1">
                <a:tableStyleId>{5940675A-B579-460E-94D1-54222C63F5DA}</a:tableStyleId>
              </a:tblPr>
              <a:tblGrid>
                <a:gridCol w="1191139">
                  <a:extLst>
                    <a:ext uri="{9D8B030D-6E8A-4147-A177-3AD203B41FA5}">
                      <a16:colId xmlns:a16="http://schemas.microsoft.com/office/drawing/2014/main" val="20000"/>
                    </a:ext>
                  </a:extLst>
                </a:gridCol>
                <a:gridCol w="1371143">
                  <a:extLst>
                    <a:ext uri="{9D8B030D-6E8A-4147-A177-3AD203B41FA5}">
                      <a16:colId xmlns:a16="http://schemas.microsoft.com/office/drawing/2014/main" val="20001"/>
                    </a:ext>
                  </a:extLst>
                </a:gridCol>
                <a:gridCol w="1100025">
                  <a:extLst>
                    <a:ext uri="{9D8B030D-6E8A-4147-A177-3AD203B41FA5}">
                      <a16:colId xmlns:a16="http://schemas.microsoft.com/office/drawing/2014/main" val="20002"/>
                    </a:ext>
                  </a:extLst>
                </a:gridCol>
                <a:gridCol w="1833375">
                  <a:extLst>
                    <a:ext uri="{9D8B030D-6E8A-4147-A177-3AD203B41FA5}">
                      <a16:colId xmlns:a16="http://schemas.microsoft.com/office/drawing/2014/main" val="20003"/>
                    </a:ext>
                  </a:extLst>
                </a:gridCol>
                <a:gridCol w="2424501">
                  <a:extLst>
                    <a:ext uri="{9D8B030D-6E8A-4147-A177-3AD203B41FA5}">
                      <a16:colId xmlns:a16="http://schemas.microsoft.com/office/drawing/2014/main" val="20004"/>
                    </a:ext>
                  </a:extLst>
                </a:gridCol>
              </a:tblGrid>
              <a:tr h="531368">
                <a:tc>
                  <a:txBody>
                    <a:bodyPr/>
                    <a:lstStyle/>
                    <a:p>
                      <a:pPr marL="0" marR="0" algn="ctr">
                        <a:lnSpc>
                          <a:spcPct val="107000"/>
                        </a:lnSpc>
                        <a:spcBef>
                          <a:spcPts val="0"/>
                        </a:spcBef>
                        <a:spcAft>
                          <a:spcPts val="0"/>
                        </a:spcAft>
                      </a:pPr>
                      <a:r>
                        <a:rPr lang="en-US" sz="1600" b="1" dirty="0">
                          <a:effectLst/>
                        </a:rPr>
                        <a:t>Type of Love </a:t>
                      </a:r>
                      <a:endParaRPr lang="en-US" sz="1600" b="1" i="0" dirty="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lgn="ctr">
                        <a:lnSpc>
                          <a:spcPct val="107000"/>
                        </a:lnSpc>
                        <a:spcBef>
                          <a:spcPts val="0"/>
                        </a:spcBef>
                        <a:spcAft>
                          <a:spcPts val="0"/>
                        </a:spcAft>
                      </a:pPr>
                      <a:r>
                        <a:rPr lang="en-US" sz="1600" b="1" dirty="0">
                          <a:effectLst/>
                        </a:rPr>
                        <a:t>Intimacy </a:t>
                      </a:r>
                      <a:endParaRPr lang="en-US" sz="1600" b="1" i="0" dirty="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lgn="ctr">
                        <a:lnSpc>
                          <a:spcPct val="107000"/>
                        </a:lnSpc>
                        <a:spcBef>
                          <a:spcPts val="0"/>
                        </a:spcBef>
                        <a:spcAft>
                          <a:spcPts val="0"/>
                        </a:spcAft>
                      </a:pPr>
                      <a:r>
                        <a:rPr lang="en-US" sz="1600" b="1" dirty="0">
                          <a:effectLst/>
                        </a:rPr>
                        <a:t>Passion </a:t>
                      </a:r>
                      <a:endParaRPr lang="en-US" sz="1600" b="1" i="0" dirty="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US" sz="1600" b="1" u="none" strike="noStrike" kern="1200" baseline="0" dirty="0" smtClean="0"/>
                        <a:t>Component</a:t>
                      </a:r>
                      <a:endParaRPr lang="en-US" sz="1600" b="1" dirty="0" smtClean="0"/>
                    </a:p>
                    <a:p>
                      <a:pPr marL="0" marR="0" algn="ctr">
                        <a:lnSpc>
                          <a:spcPct val="107000"/>
                        </a:lnSpc>
                        <a:spcBef>
                          <a:spcPts val="0"/>
                        </a:spcBef>
                        <a:spcAft>
                          <a:spcPts val="0"/>
                        </a:spcAft>
                      </a:pPr>
                      <a:r>
                        <a:rPr lang="en-US" sz="1600" b="1" dirty="0" smtClean="0">
                          <a:effectLst/>
                        </a:rPr>
                        <a:t>Decision / </a:t>
                      </a:r>
                      <a:br>
                        <a:rPr lang="en-US" sz="1600" b="1" dirty="0" smtClean="0">
                          <a:effectLst/>
                        </a:rPr>
                      </a:br>
                      <a:r>
                        <a:rPr lang="en-US" sz="1600" b="1" dirty="0" smtClean="0">
                          <a:effectLst/>
                        </a:rPr>
                        <a:t>Commitment </a:t>
                      </a:r>
                      <a:endParaRPr lang="en-US" sz="1600" b="1" i="0" dirty="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lgn="ctr">
                        <a:lnSpc>
                          <a:spcPct val="107000"/>
                        </a:lnSpc>
                        <a:spcBef>
                          <a:spcPts val="0"/>
                        </a:spcBef>
                        <a:spcAft>
                          <a:spcPts val="0"/>
                        </a:spcAft>
                      </a:pPr>
                      <a:r>
                        <a:rPr lang="en-US" sz="1600" b="1" dirty="0">
                          <a:effectLst/>
                        </a:rPr>
                        <a:t>Example </a:t>
                      </a:r>
                      <a:endParaRPr lang="en-US" sz="1600" b="1" i="0" dirty="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a16="http://schemas.microsoft.com/office/drawing/2014/main" val="10000"/>
                  </a:ext>
                </a:extLst>
              </a:tr>
              <a:tr h="1087344">
                <a:tc>
                  <a:txBody>
                    <a:bodyPr/>
                    <a:lstStyle/>
                    <a:p>
                      <a:pPr marL="0" marR="0">
                        <a:lnSpc>
                          <a:spcPct val="107000"/>
                        </a:lnSpc>
                        <a:spcBef>
                          <a:spcPts val="0"/>
                        </a:spcBef>
                        <a:spcAft>
                          <a:spcPts val="0"/>
                        </a:spcAft>
                      </a:pPr>
                      <a:r>
                        <a:rPr lang="en-US" sz="1600" dirty="0">
                          <a:effectLst/>
                        </a:rPr>
                        <a:t>Nonlove </a:t>
                      </a:r>
                      <a:endParaRPr lang="en-US" sz="1600" i="0" dirty="0">
                        <a:solidFill>
                          <a:sysClr val="windowText" lastClr="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lgn="ctr">
                        <a:lnSpc>
                          <a:spcPct val="107000"/>
                        </a:lnSpc>
                        <a:spcBef>
                          <a:spcPts val="0"/>
                        </a:spcBef>
                        <a:spcAft>
                          <a:spcPts val="0"/>
                        </a:spcAft>
                      </a:pPr>
                      <a:r>
                        <a:rPr lang="en-US" sz="1600" dirty="0">
                          <a:effectLst/>
                        </a:rPr>
                        <a:t>Absent </a:t>
                      </a:r>
                      <a:endParaRPr lang="en-US" sz="1600" i="0" dirty="0">
                        <a:solidFill>
                          <a:sysClr val="windowText" lastClr="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lgn="ctr">
                        <a:lnSpc>
                          <a:spcPct val="107000"/>
                        </a:lnSpc>
                        <a:spcBef>
                          <a:spcPts val="0"/>
                        </a:spcBef>
                        <a:spcAft>
                          <a:spcPts val="0"/>
                        </a:spcAft>
                      </a:pPr>
                      <a:r>
                        <a:rPr lang="en-US" sz="1600" dirty="0">
                          <a:effectLst/>
                        </a:rPr>
                        <a:t>Absent </a:t>
                      </a:r>
                      <a:endParaRPr lang="en-US" sz="1600" i="0" dirty="0">
                        <a:solidFill>
                          <a:sysClr val="windowText" lastClr="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lgn="ctr">
                        <a:lnSpc>
                          <a:spcPct val="107000"/>
                        </a:lnSpc>
                        <a:spcBef>
                          <a:spcPts val="0"/>
                        </a:spcBef>
                        <a:spcAft>
                          <a:spcPts val="0"/>
                        </a:spcAft>
                      </a:pPr>
                      <a:r>
                        <a:rPr lang="en-US" sz="1600" dirty="0">
                          <a:effectLst/>
                        </a:rPr>
                        <a:t>Absent </a:t>
                      </a:r>
                      <a:endParaRPr lang="en-US" sz="1600" i="0" dirty="0">
                        <a:solidFill>
                          <a:sysClr val="windowText" lastClr="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lnSpc>
                          <a:spcPct val="107000"/>
                        </a:lnSpc>
                        <a:spcBef>
                          <a:spcPts val="0"/>
                        </a:spcBef>
                        <a:spcAft>
                          <a:spcPts val="0"/>
                        </a:spcAft>
                      </a:pPr>
                      <a:r>
                        <a:rPr lang="en-US" sz="1600" dirty="0">
                          <a:effectLst/>
                        </a:rPr>
                        <a:t>The way you might feel about the person who takes your ticket at the movies </a:t>
                      </a:r>
                      <a:endParaRPr lang="en-US" sz="1600" i="0" dirty="0">
                        <a:solidFill>
                          <a:sysClr val="windowText" lastClr="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tc>
                <a:extLst>
                  <a:ext uri="{0D108BD9-81ED-4DB2-BD59-A6C34878D82A}">
                    <a16:rowId xmlns:a16="http://schemas.microsoft.com/office/drawing/2014/main" val="10001"/>
                  </a:ext>
                </a:extLst>
              </a:tr>
              <a:tr h="809356">
                <a:tc>
                  <a:txBody>
                    <a:bodyPr/>
                    <a:lstStyle/>
                    <a:p>
                      <a:pPr marL="0" marR="0">
                        <a:lnSpc>
                          <a:spcPct val="107000"/>
                        </a:lnSpc>
                        <a:spcBef>
                          <a:spcPts val="0"/>
                        </a:spcBef>
                        <a:spcAft>
                          <a:spcPts val="0"/>
                        </a:spcAft>
                      </a:pPr>
                      <a:r>
                        <a:rPr lang="en-US" sz="1600" dirty="0">
                          <a:effectLst/>
                        </a:rPr>
                        <a:t>Liking </a:t>
                      </a:r>
                      <a:endParaRPr lang="en-US" sz="1600" i="0" dirty="0">
                        <a:solidFill>
                          <a:sysClr val="windowText" lastClr="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rPr>
                        <a:t>Present </a:t>
                      </a:r>
                      <a:endParaRPr lang="en-US" sz="1600" i="0" dirty="0">
                        <a:solidFill>
                          <a:sysClr val="windowText" lastClr="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rPr>
                        <a:t>Absent </a:t>
                      </a:r>
                      <a:endParaRPr lang="en-US" sz="1600" i="0" dirty="0">
                        <a:solidFill>
                          <a:sysClr val="windowText" lastClr="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rPr>
                        <a:t>Absent </a:t>
                      </a:r>
                      <a:endParaRPr lang="en-US" sz="1600" i="0" dirty="0">
                        <a:solidFill>
                          <a:sysClr val="windowText" lastClr="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tc>
                <a:tc>
                  <a:txBody>
                    <a:bodyPr/>
                    <a:lstStyle/>
                    <a:p>
                      <a:pPr marL="0" marR="0">
                        <a:lnSpc>
                          <a:spcPct val="107000"/>
                        </a:lnSpc>
                        <a:spcBef>
                          <a:spcPts val="0"/>
                        </a:spcBef>
                        <a:spcAft>
                          <a:spcPts val="0"/>
                        </a:spcAft>
                      </a:pPr>
                      <a:r>
                        <a:rPr lang="en-US" sz="1600" dirty="0">
                          <a:effectLst/>
                        </a:rPr>
                        <a:t>Good friends who have lunch together at least once or twice a week </a:t>
                      </a:r>
                      <a:endParaRPr lang="en-US" sz="1600" i="0" dirty="0">
                        <a:solidFill>
                          <a:sysClr val="windowText" lastClr="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tc>
                <a:extLst>
                  <a:ext uri="{0D108BD9-81ED-4DB2-BD59-A6C34878D82A}">
                    <a16:rowId xmlns:a16="http://schemas.microsoft.com/office/drawing/2014/main" val="10002"/>
                  </a:ext>
                </a:extLst>
              </a:tr>
              <a:tr h="809356">
                <a:tc>
                  <a:txBody>
                    <a:bodyPr/>
                    <a:lstStyle/>
                    <a:p>
                      <a:pPr marL="0" marR="0">
                        <a:lnSpc>
                          <a:spcPct val="107000"/>
                        </a:lnSpc>
                        <a:spcBef>
                          <a:spcPts val="0"/>
                        </a:spcBef>
                        <a:spcAft>
                          <a:spcPts val="0"/>
                        </a:spcAft>
                      </a:pPr>
                      <a:r>
                        <a:rPr lang="en-US" sz="1600" dirty="0">
                          <a:effectLst/>
                        </a:rPr>
                        <a:t>Infatuated love </a:t>
                      </a:r>
                      <a:endParaRPr lang="en-US" sz="1600" i="0" dirty="0">
                        <a:solidFill>
                          <a:sysClr val="windowText" lastClr="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rPr>
                        <a:t>Absent </a:t>
                      </a:r>
                      <a:endParaRPr lang="en-US" sz="1600" i="0" dirty="0">
                        <a:solidFill>
                          <a:sysClr val="windowText" lastClr="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rPr>
                        <a:t>Present </a:t>
                      </a:r>
                      <a:endParaRPr lang="en-US" sz="1600" i="0" dirty="0">
                        <a:solidFill>
                          <a:sysClr val="windowText" lastClr="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rPr>
                        <a:t>Absent </a:t>
                      </a:r>
                      <a:endParaRPr lang="en-US" sz="1600" i="0" dirty="0">
                        <a:solidFill>
                          <a:sysClr val="windowText" lastClr="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tc>
                <a:tc>
                  <a:txBody>
                    <a:bodyPr/>
                    <a:lstStyle/>
                    <a:p>
                      <a:pPr marL="0" marR="0">
                        <a:lnSpc>
                          <a:spcPct val="107000"/>
                        </a:lnSpc>
                        <a:spcBef>
                          <a:spcPts val="0"/>
                        </a:spcBef>
                        <a:spcAft>
                          <a:spcPts val="0"/>
                        </a:spcAft>
                      </a:pPr>
                      <a:r>
                        <a:rPr lang="en-US" sz="1600" dirty="0">
                          <a:effectLst/>
                        </a:rPr>
                        <a:t>A “fling” or short-term relationship based only on sexual attraction </a:t>
                      </a:r>
                      <a:endParaRPr lang="en-US" sz="1600" i="0" dirty="0">
                        <a:solidFill>
                          <a:sysClr val="windowText" lastClr="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tc>
                <a:extLst>
                  <a:ext uri="{0D108BD9-81ED-4DB2-BD59-A6C34878D82A}">
                    <a16:rowId xmlns:a16="http://schemas.microsoft.com/office/drawing/2014/main" val="10003"/>
                  </a:ext>
                </a:extLst>
              </a:tr>
              <a:tr h="1365333">
                <a:tc>
                  <a:txBody>
                    <a:bodyPr/>
                    <a:lstStyle/>
                    <a:p>
                      <a:pPr marL="0" marR="0">
                        <a:lnSpc>
                          <a:spcPct val="107000"/>
                        </a:lnSpc>
                        <a:spcBef>
                          <a:spcPts val="0"/>
                        </a:spcBef>
                        <a:spcAft>
                          <a:spcPts val="0"/>
                        </a:spcAft>
                      </a:pPr>
                      <a:r>
                        <a:rPr lang="en-US" sz="1600" dirty="0">
                          <a:effectLst/>
                        </a:rPr>
                        <a:t>Empty love </a:t>
                      </a:r>
                      <a:endParaRPr lang="en-US" sz="1600" i="0" dirty="0">
                        <a:solidFill>
                          <a:sysClr val="windowText" lastClr="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lgn="ctr">
                        <a:lnSpc>
                          <a:spcPct val="107000"/>
                        </a:lnSpc>
                        <a:spcBef>
                          <a:spcPts val="0"/>
                        </a:spcBef>
                        <a:spcAft>
                          <a:spcPts val="0"/>
                        </a:spcAft>
                      </a:pPr>
                      <a:r>
                        <a:rPr lang="en-US" sz="1600" dirty="0">
                          <a:effectLst/>
                        </a:rPr>
                        <a:t>Absent </a:t>
                      </a:r>
                      <a:endParaRPr lang="en-US" sz="1600" i="0" dirty="0">
                        <a:solidFill>
                          <a:sysClr val="windowText" lastClr="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lgn="ctr">
                        <a:lnSpc>
                          <a:spcPct val="107000"/>
                        </a:lnSpc>
                        <a:spcBef>
                          <a:spcPts val="0"/>
                        </a:spcBef>
                        <a:spcAft>
                          <a:spcPts val="0"/>
                        </a:spcAft>
                      </a:pPr>
                      <a:r>
                        <a:rPr lang="en-US" sz="1600" dirty="0">
                          <a:effectLst/>
                        </a:rPr>
                        <a:t>Absent </a:t>
                      </a:r>
                      <a:endParaRPr lang="en-US" sz="1600" i="0" dirty="0">
                        <a:solidFill>
                          <a:sysClr val="windowText" lastClr="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lgn="ctr">
                        <a:lnSpc>
                          <a:spcPct val="107000"/>
                        </a:lnSpc>
                        <a:spcBef>
                          <a:spcPts val="0"/>
                        </a:spcBef>
                        <a:spcAft>
                          <a:spcPts val="0"/>
                        </a:spcAft>
                      </a:pPr>
                      <a:r>
                        <a:rPr lang="en-US" sz="1600" dirty="0">
                          <a:effectLst/>
                        </a:rPr>
                        <a:t>Present </a:t>
                      </a:r>
                      <a:endParaRPr lang="en-US" sz="1600" i="0" dirty="0">
                        <a:solidFill>
                          <a:sysClr val="windowText" lastClr="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lnSpc>
                          <a:spcPct val="107000"/>
                        </a:lnSpc>
                        <a:spcBef>
                          <a:spcPts val="0"/>
                        </a:spcBef>
                        <a:spcAft>
                          <a:spcPts val="0"/>
                        </a:spcAft>
                      </a:pPr>
                      <a:r>
                        <a:rPr lang="en-US" sz="1600" dirty="0">
                          <a:effectLst/>
                        </a:rPr>
                        <a:t>An arranged marriage or a couple who have decided to stay married “for the sake of the children” </a:t>
                      </a:r>
                      <a:endParaRPr lang="en-US" sz="1600" i="0" dirty="0">
                        <a:solidFill>
                          <a:sysClr val="windowText" lastClr="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2229994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215372"/>
            <a:ext cx="8229600" cy="775228"/>
          </a:xfrm>
        </p:spPr>
        <p:txBody>
          <a:bodyPr>
            <a:normAutofit/>
          </a:bodyPr>
          <a:lstStyle/>
          <a:p>
            <a:pPr eaLnBrk="1" hangingPunct="1"/>
            <a:r>
              <a:rPr lang="en-US" altLang="en-US" dirty="0" smtClean="0">
                <a:ea typeface="ＭＳ Ｐゴシック" panose="020B0600070205080204" pitchFamily="34" charset="-128"/>
              </a:rPr>
              <a:t>The Combinations of </a:t>
            </a:r>
            <a:r>
              <a:rPr lang="en-US" altLang="en-US" dirty="0">
                <a:ea typeface="ＭＳ Ｐゴシック" panose="020B0600070205080204" pitchFamily="34" charset="-128"/>
              </a:rPr>
              <a:t>Love </a:t>
            </a:r>
            <a:r>
              <a:rPr lang="en-US" altLang="en-US" sz="2000" b="0" dirty="0">
                <a:ea typeface="ＭＳ Ｐゴシック" panose="020B0600070205080204" pitchFamily="34" charset="-128"/>
              </a:rPr>
              <a:t>(2 of 2)</a:t>
            </a:r>
          </a:p>
        </p:txBody>
      </p:sp>
      <p:graphicFrame>
        <p:nvGraphicFramePr>
          <p:cNvPr id="3" name="Table 2"/>
          <p:cNvGraphicFramePr>
            <a:graphicFrameLocks noGrp="1"/>
          </p:cNvGraphicFramePr>
          <p:nvPr>
            <p:extLst>
              <p:ext uri="{D42A27DB-BD31-4B8C-83A1-F6EECF244321}">
                <p14:modId xmlns:p14="http://schemas.microsoft.com/office/powerpoint/2010/main" val="3306797582"/>
              </p:ext>
            </p:extLst>
          </p:nvPr>
        </p:nvGraphicFramePr>
        <p:xfrm>
          <a:off x="461818" y="1280280"/>
          <a:ext cx="8229601" cy="4158234"/>
        </p:xfrm>
        <a:graphic>
          <a:graphicData uri="http://schemas.openxmlformats.org/drawingml/2006/table">
            <a:tbl>
              <a:tblPr firstRow="1" bandRow="1">
                <a:tableStyleId>{5940675A-B579-460E-94D1-54222C63F5DA}</a:tableStyleId>
              </a:tblPr>
              <a:tblGrid>
                <a:gridCol w="1366982">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gridCol w="990600">
                  <a:extLst>
                    <a:ext uri="{9D8B030D-6E8A-4147-A177-3AD203B41FA5}">
                      <a16:colId xmlns:a16="http://schemas.microsoft.com/office/drawing/2014/main" val="20002"/>
                    </a:ext>
                  </a:extLst>
                </a:gridCol>
                <a:gridCol w="1752600">
                  <a:extLst>
                    <a:ext uri="{9D8B030D-6E8A-4147-A177-3AD203B41FA5}">
                      <a16:colId xmlns:a16="http://schemas.microsoft.com/office/drawing/2014/main" val="20003"/>
                    </a:ext>
                  </a:extLst>
                </a:gridCol>
                <a:gridCol w="2900219">
                  <a:extLst>
                    <a:ext uri="{9D8B030D-6E8A-4147-A177-3AD203B41FA5}">
                      <a16:colId xmlns:a16="http://schemas.microsoft.com/office/drawing/2014/main" val="20004"/>
                    </a:ext>
                  </a:extLst>
                </a:gridCol>
              </a:tblGrid>
              <a:tr h="375227">
                <a:tc>
                  <a:txBody>
                    <a:bodyPr/>
                    <a:lstStyle/>
                    <a:p>
                      <a:pPr marL="0" marR="0" algn="l" defTabSz="914400" rtl="0" eaLnBrk="1" latinLnBrk="0" hangingPunct="1">
                        <a:lnSpc>
                          <a:spcPct val="107000"/>
                        </a:lnSpc>
                        <a:spcBef>
                          <a:spcPts val="0"/>
                        </a:spcBef>
                        <a:spcAft>
                          <a:spcPts val="0"/>
                        </a:spcAft>
                      </a:pPr>
                      <a:r>
                        <a:rPr lang="en-US" sz="1500" b="1" kern="1200" dirty="0">
                          <a:effectLst/>
                        </a:rPr>
                        <a:t>Type of Love </a:t>
                      </a:r>
                      <a:endParaRPr lang="en-US" sz="1500" b="1" i="0" kern="1200" dirty="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lgn="l" defTabSz="914400" rtl="0" eaLnBrk="1" latinLnBrk="0" hangingPunct="1">
                        <a:lnSpc>
                          <a:spcPct val="107000"/>
                        </a:lnSpc>
                        <a:spcBef>
                          <a:spcPts val="0"/>
                        </a:spcBef>
                        <a:spcAft>
                          <a:spcPts val="0"/>
                        </a:spcAft>
                      </a:pPr>
                      <a:r>
                        <a:rPr lang="en-US" sz="1500" b="1" kern="1200" dirty="0">
                          <a:effectLst/>
                        </a:rPr>
                        <a:t>Intimacy </a:t>
                      </a:r>
                      <a:endParaRPr lang="en-US" sz="1500" b="1" i="0" kern="1200" dirty="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lgn="l" defTabSz="914400" rtl="0" eaLnBrk="1" latinLnBrk="0" hangingPunct="1">
                        <a:lnSpc>
                          <a:spcPct val="107000"/>
                        </a:lnSpc>
                        <a:spcBef>
                          <a:spcPts val="0"/>
                        </a:spcBef>
                        <a:spcAft>
                          <a:spcPts val="0"/>
                        </a:spcAft>
                      </a:pPr>
                      <a:r>
                        <a:rPr lang="en-US" sz="1500" b="1" kern="1200" dirty="0">
                          <a:effectLst/>
                        </a:rPr>
                        <a:t>Passion </a:t>
                      </a:r>
                      <a:endParaRPr lang="en-US" sz="1500" b="1" i="0" kern="1200" dirty="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en-US" sz="1500" b="1" kern="1200" dirty="0" smtClean="0">
                          <a:effectLst/>
                        </a:rPr>
                        <a:t>Component</a:t>
                      </a:r>
                    </a:p>
                    <a:p>
                      <a:pPr marL="0" marR="0" algn="l" defTabSz="914400" rtl="0" eaLnBrk="1" latinLnBrk="0" hangingPunct="1">
                        <a:lnSpc>
                          <a:spcPct val="107000"/>
                        </a:lnSpc>
                        <a:spcBef>
                          <a:spcPts val="0"/>
                        </a:spcBef>
                        <a:spcAft>
                          <a:spcPts val="0"/>
                        </a:spcAft>
                      </a:pPr>
                      <a:r>
                        <a:rPr lang="en-US" sz="1500" b="1" kern="1200" dirty="0" smtClean="0">
                          <a:effectLst/>
                        </a:rPr>
                        <a:t>Decision / </a:t>
                      </a:r>
                      <a:br>
                        <a:rPr lang="en-US" sz="1500" b="1" kern="1200" dirty="0" smtClean="0">
                          <a:effectLst/>
                        </a:rPr>
                      </a:br>
                      <a:r>
                        <a:rPr lang="en-US" sz="1500" b="1" kern="1200" dirty="0" smtClean="0">
                          <a:effectLst/>
                        </a:rPr>
                        <a:t>Commitment </a:t>
                      </a:r>
                      <a:endParaRPr lang="en-US" sz="1500" b="1" i="0" kern="1200" dirty="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lgn="l" defTabSz="914400" rtl="0" eaLnBrk="1" latinLnBrk="0" hangingPunct="1">
                        <a:lnSpc>
                          <a:spcPct val="107000"/>
                        </a:lnSpc>
                        <a:spcBef>
                          <a:spcPts val="0"/>
                        </a:spcBef>
                        <a:spcAft>
                          <a:spcPts val="0"/>
                        </a:spcAft>
                      </a:pPr>
                      <a:r>
                        <a:rPr lang="en-US" sz="1500" b="1" kern="1200" dirty="0">
                          <a:effectLst/>
                        </a:rPr>
                        <a:t>Example </a:t>
                      </a:r>
                      <a:endParaRPr lang="en-US" sz="1500" b="1" i="0" kern="1200" dirty="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extLst>
                  <a:ext uri="{0D108BD9-81ED-4DB2-BD59-A6C34878D82A}">
                    <a16:rowId xmlns:a16="http://schemas.microsoft.com/office/drawing/2014/main" val="10000"/>
                  </a:ext>
                </a:extLst>
              </a:tr>
              <a:tr h="375227">
                <a:tc>
                  <a:txBody>
                    <a:bodyPr/>
                    <a:lstStyle/>
                    <a:p>
                      <a:pPr marL="0" marR="0" algn="l" defTabSz="914400" rtl="0" eaLnBrk="1" latinLnBrk="0" hangingPunct="1">
                        <a:lnSpc>
                          <a:spcPct val="107000"/>
                        </a:lnSpc>
                        <a:spcBef>
                          <a:spcPts val="0"/>
                        </a:spcBef>
                        <a:spcAft>
                          <a:spcPts val="0"/>
                        </a:spcAft>
                      </a:pPr>
                      <a:r>
                        <a:rPr lang="en-US" sz="1500" kern="1200" dirty="0">
                          <a:effectLst/>
                        </a:rPr>
                        <a:t>Romantic love </a:t>
                      </a:r>
                      <a:endParaRPr lang="en-US" sz="1500" i="0" kern="1200" dirty="0">
                        <a:solidFill>
                          <a:sysClr val="windowText" lastClr="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lgn="l" defTabSz="914400" rtl="0" eaLnBrk="1" latinLnBrk="0" hangingPunct="1">
                        <a:lnSpc>
                          <a:spcPct val="107000"/>
                        </a:lnSpc>
                        <a:spcBef>
                          <a:spcPts val="0"/>
                        </a:spcBef>
                        <a:spcAft>
                          <a:spcPts val="0"/>
                        </a:spcAft>
                      </a:pPr>
                      <a:r>
                        <a:rPr lang="en-US" sz="1500" kern="1200" dirty="0">
                          <a:effectLst/>
                        </a:rPr>
                        <a:t>Present </a:t>
                      </a:r>
                      <a:endParaRPr lang="en-US" sz="1500" i="0" kern="1200" dirty="0">
                        <a:solidFill>
                          <a:sysClr val="windowText" lastClr="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lgn="l" defTabSz="914400" rtl="0" eaLnBrk="1" latinLnBrk="0" hangingPunct="1">
                        <a:lnSpc>
                          <a:spcPct val="107000"/>
                        </a:lnSpc>
                        <a:spcBef>
                          <a:spcPts val="0"/>
                        </a:spcBef>
                        <a:spcAft>
                          <a:spcPts val="0"/>
                        </a:spcAft>
                      </a:pPr>
                      <a:r>
                        <a:rPr lang="en-US" sz="1500" kern="1200" dirty="0">
                          <a:effectLst/>
                        </a:rPr>
                        <a:t>Present </a:t>
                      </a:r>
                      <a:endParaRPr lang="en-US" sz="1500" i="0" kern="1200" dirty="0">
                        <a:solidFill>
                          <a:sysClr val="windowText" lastClr="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lgn="l" defTabSz="914400" rtl="0" eaLnBrk="1" latinLnBrk="0" hangingPunct="1">
                        <a:lnSpc>
                          <a:spcPct val="107000"/>
                        </a:lnSpc>
                        <a:spcBef>
                          <a:spcPts val="0"/>
                        </a:spcBef>
                        <a:spcAft>
                          <a:spcPts val="0"/>
                        </a:spcAft>
                      </a:pPr>
                      <a:r>
                        <a:rPr lang="en-US" sz="1500" kern="1200" dirty="0">
                          <a:effectLst/>
                        </a:rPr>
                        <a:t>Absent </a:t>
                      </a:r>
                      <a:endParaRPr lang="en-US" sz="1500" i="0" kern="1200" dirty="0">
                        <a:solidFill>
                          <a:sysClr val="windowText" lastClr="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lgn="l" defTabSz="914400" rtl="0" eaLnBrk="1" latinLnBrk="0" hangingPunct="1">
                        <a:lnSpc>
                          <a:spcPct val="107000"/>
                        </a:lnSpc>
                        <a:spcBef>
                          <a:spcPts val="0"/>
                        </a:spcBef>
                        <a:spcAft>
                          <a:spcPts val="0"/>
                        </a:spcAft>
                      </a:pPr>
                      <a:r>
                        <a:rPr lang="en-US" sz="1500" kern="1200" dirty="0">
                          <a:effectLst/>
                        </a:rPr>
                        <a:t>A couple who have been happily dating a few months, but have not made any plans for a future together </a:t>
                      </a:r>
                      <a:endParaRPr lang="en-US" sz="1500" i="0" kern="1200" dirty="0">
                        <a:solidFill>
                          <a:sysClr val="windowText" lastClr="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tc>
                <a:extLst>
                  <a:ext uri="{0D108BD9-81ED-4DB2-BD59-A6C34878D82A}">
                    <a16:rowId xmlns:a16="http://schemas.microsoft.com/office/drawing/2014/main" val="10001"/>
                  </a:ext>
                </a:extLst>
              </a:tr>
              <a:tr h="375227">
                <a:tc>
                  <a:txBody>
                    <a:bodyPr/>
                    <a:lstStyle/>
                    <a:p>
                      <a:pPr marL="0" marR="0" algn="l" defTabSz="914400" rtl="0" eaLnBrk="1" latinLnBrk="0" hangingPunct="1">
                        <a:lnSpc>
                          <a:spcPct val="107000"/>
                        </a:lnSpc>
                        <a:spcBef>
                          <a:spcPts val="0"/>
                        </a:spcBef>
                        <a:spcAft>
                          <a:spcPts val="0"/>
                        </a:spcAft>
                      </a:pPr>
                      <a:r>
                        <a:rPr lang="en-US" sz="1500" kern="1200" dirty="0">
                          <a:effectLst/>
                        </a:rPr>
                        <a:t>Companionate love </a:t>
                      </a:r>
                      <a:endParaRPr lang="en-US" sz="1500" i="0" kern="1200" dirty="0">
                        <a:solidFill>
                          <a:sysClr val="windowText" lastClr="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tc>
                <a:tc>
                  <a:txBody>
                    <a:bodyPr/>
                    <a:lstStyle/>
                    <a:p>
                      <a:pPr marL="0" marR="0" algn="l" defTabSz="914400" rtl="0" eaLnBrk="1" latinLnBrk="0" hangingPunct="1">
                        <a:lnSpc>
                          <a:spcPct val="107000"/>
                        </a:lnSpc>
                        <a:spcBef>
                          <a:spcPts val="0"/>
                        </a:spcBef>
                        <a:spcAft>
                          <a:spcPts val="0"/>
                        </a:spcAft>
                      </a:pPr>
                      <a:r>
                        <a:rPr lang="en-US" sz="1500" kern="1200" dirty="0">
                          <a:effectLst/>
                        </a:rPr>
                        <a:t>Present </a:t>
                      </a:r>
                      <a:endParaRPr lang="en-US" sz="1500" i="0" kern="1200" dirty="0">
                        <a:solidFill>
                          <a:sysClr val="windowText" lastClr="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lgn="l" defTabSz="914400" rtl="0" eaLnBrk="1" latinLnBrk="0" hangingPunct="1">
                        <a:lnSpc>
                          <a:spcPct val="107000"/>
                        </a:lnSpc>
                        <a:spcBef>
                          <a:spcPts val="0"/>
                        </a:spcBef>
                        <a:spcAft>
                          <a:spcPts val="0"/>
                        </a:spcAft>
                      </a:pPr>
                      <a:r>
                        <a:rPr lang="en-US" sz="1500" kern="1200" dirty="0">
                          <a:effectLst/>
                        </a:rPr>
                        <a:t>Absent </a:t>
                      </a:r>
                      <a:endParaRPr lang="en-US" sz="1500" i="0" kern="1200" dirty="0">
                        <a:solidFill>
                          <a:sysClr val="windowText" lastClr="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lgn="l" defTabSz="914400" rtl="0" eaLnBrk="1" latinLnBrk="0" hangingPunct="1">
                        <a:lnSpc>
                          <a:spcPct val="107000"/>
                        </a:lnSpc>
                        <a:spcBef>
                          <a:spcPts val="0"/>
                        </a:spcBef>
                        <a:spcAft>
                          <a:spcPts val="0"/>
                        </a:spcAft>
                      </a:pPr>
                      <a:r>
                        <a:rPr lang="en-US" sz="1500" kern="1200" dirty="0">
                          <a:effectLst/>
                        </a:rPr>
                        <a:t>Present </a:t>
                      </a:r>
                      <a:endParaRPr lang="en-US" sz="1500" i="0" kern="1200" dirty="0">
                        <a:solidFill>
                          <a:sysClr val="windowText" lastClr="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lgn="l" defTabSz="914400" rtl="0" eaLnBrk="1" latinLnBrk="0" hangingPunct="1">
                        <a:lnSpc>
                          <a:spcPct val="107000"/>
                        </a:lnSpc>
                        <a:spcBef>
                          <a:spcPts val="0"/>
                        </a:spcBef>
                        <a:spcAft>
                          <a:spcPts val="0"/>
                        </a:spcAft>
                      </a:pPr>
                      <a:r>
                        <a:rPr lang="en-US" sz="1500" kern="1200" dirty="0">
                          <a:effectLst/>
                        </a:rPr>
                        <a:t>A couple who enjoy each other’s company and their relationship, although they no longer feel much sexual interest in each other </a:t>
                      </a:r>
                      <a:endParaRPr lang="en-US" sz="1500" i="0" kern="1200" dirty="0">
                        <a:solidFill>
                          <a:sysClr val="windowText" lastClr="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tc>
                <a:extLst>
                  <a:ext uri="{0D108BD9-81ED-4DB2-BD59-A6C34878D82A}">
                    <a16:rowId xmlns:a16="http://schemas.microsoft.com/office/drawing/2014/main" val="10002"/>
                  </a:ext>
                </a:extLst>
              </a:tr>
              <a:tr h="375227">
                <a:tc>
                  <a:txBody>
                    <a:bodyPr/>
                    <a:lstStyle/>
                    <a:p>
                      <a:pPr marL="0" marR="0" algn="l" defTabSz="914400" rtl="0" eaLnBrk="1" latinLnBrk="0" hangingPunct="1">
                        <a:lnSpc>
                          <a:spcPct val="107000"/>
                        </a:lnSpc>
                        <a:spcBef>
                          <a:spcPts val="0"/>
                        </a:spcBef>
                        <a:spcAft>
                          <a:spcPts val="0"/>
                        </a:spcAft>
                      </a:pPr>
                      <a:r>
                        <a:rPr lang="en-US" sz="1500" kern="1200" dirty="0">
                          <a:effectLst/>
                        </a:rPr>
                        <a:t>Fatuous love </a:t>
                      </a:r>
                      <a:endParaRPr lang="en-US" sz="1500" i="0" kern="1200" dirty="0">
                        <a:solidFill>
                          <a:sysClr val="windowText" lastClr="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lgn="l" defTabSz="914400" rtl="0" eaLnBrk="1" latinLnBrk="0" hangingPunct="1">
                        <a:lnSpc>
                          <a:spcPct val="107000"/>
                        </a:lnSpc>
                        <a:spcBef>
                          <a:spcPts val="0"/>
                        </a:spcBef>
                        <a:spcAft>
                          <a:spcPts val="0"/>
                        </a:spcAft>
                      </a:pPr>
                      <a:r>
                        <a:rPr lang="en-US" sz="1500" kern="1200" dirty="0">
                          <a:effectLst/>
                        </a:rPr>
                        <a:t>Absent </a:t>
                      </a:r>
                      <a:endParaRPr lang="en-US" sz="1500" i="0" kern="1200" dirty="0">
                        <a:solidFill>
                          <a:sysClr val="windowText" lastClr="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lgn="l" defTabSz="914400" rtl="0" eaLnBrk="1" latinLnBrk="0" hangingPunct="1">
                        <a:lnSpc>
                          <a:spcPct val="107000"/>
                        </a:lnSpc>
                        <a:spcBef>
                          <a:spcPts val="0"/>
                        </a:spcBef>
                        <a:spcAft>
                          <a:spcPts val="0"/>
                        </a:spcAft>
                      </a:pPr>
                      <a:r>
                        <a:rPr lang="en-US" sz="1500" kern="1200" dirty="0">
                          <a:effectLst/>
                        </a:rPr>
                        <a:t>Present </a:t>
                      </a:r>
                      <a:endParaRPr lang="en-US" sz="1500" i="0" kern="1200" dirty="0">
                        <a:solidFill>
                          <a:sysClr val="windowText" lastClr="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lgn="l" defTabSz="914400" rtl="0" eaLnBrk="1" latinLnBrk="0" hangingPunct="1">
                        <a:lnSpc>
                          <a:spcPct val="107000"/>
                        </a:lnSpc>
                        <a:spcBef>
                          <a:spcPts val="0"/>
                        </a:spcBef>
                        <a:spcAft>
                          <a:spcPts val="0"/>
                        </a:spcAft>
                      </a:pPr>
                      <a:r>
                        <a:rPr lang="en-US" sz="1500" kern="1200" dirty="0">
                          <a:effectLst/>
                        </a:rPr>
                        <a:t>Present </a:t>
                      </a:r>
                      <a:endParaRPr lang="en-US" sz="1500" i="0" kern="1200" dirty="0">
                        <a:solidFill>
                          <a:sysClr val="windowText" lastClr="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tc>
                <a:tc>
                  <a:txBody>
                    <a:bodyPr/>
                    <a:lstStyle/>
                    <a:p>
                      <a:pPr marL="0" marR="0" algn="l" defTabSz="914400" rtl="0" eaLnBrk="1" latinLnBrk="0" hangingPunct="1">
                        <a:lnSpc>
                          <a:spcPct val="107000"/>
                        </a:lnSpc>
                        <a:spcBef>
                          <a:spcPts val="0"/>
                        </a:spcBef>
                        <a:spcAft>
                          <a:spcPts val="0"/>
                        </a:spcAft>
                      </a:pPr>
                      <a:r>
                        <a:rPr lang="en-US" sz="1500" kern="1200" dirty="0">
                          <a:effectLst/>
                        </a:rPr>
                        <a:t>A couple who decides to move in together after knowing each other for only two weeks </a:t>
                      </a:r>
                      <a:endParaRPr lang="en-US" sz="1500" i="0" kern="1200" dirty="0">
                        <a:solidFill>
                          <a:sysClr val="windowText" lastClr="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tc>
                <a:extLst>
                  <a:ext uri="{0D108BD9-81ED-4DB2-BD59-A6C34878D82A}">
                    <a16:rowId xmlns:a16="http://schemas.microsoft.com/office/drawing/2014/main" val="10003"/>
                  </a:ext>
                </a:extLst>
              </a:tr>
              <a:tr h="375227">
                <a:tc>
                  <a:txBody>
                    <a:bodyPr/>
                    <a:lstStyle/>
                    <a:p>
                      <a:pPr marL="0" marR="0" algn="l" defTabSz="914400" rtl="0" eaLnBrk="1" latinLnBrk="0" hangingPunct="1">
                        <a:lnSpc>
                          <a:spcPct val="107000"/>
                        </a:lnSpc>
                        <a:spcBef>
                          <a:spcPts val="0"/>
                        </a:spcBef>
                        <a:spcAft>
                          <a:spcPts val="0"/>
                        </a:spcAft>
                      </a:pPr>
                      <a:r>
                        <a:rPr lang="en-US" sz="1500" kern="1200" dirty="0">
                          <a:effectLst/>
                        </a:rPr>
                        <a:t>Consummate love </a:t>
                      </a:r>
                      <a:endParaRPr lang="en-US" sz="1500" i="0" kern="1200" dirty="0">
                        <a:solidFill>
                          <a:sysClr val="windowText" lastClr="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b"/>
                </a:tc>
                <a:tc>
                  <a:txBody>
                    <a:bodyPr/>
                    <a:lstStyle/>
                    <a:p>
                      <a:pPr marL="0" marR="0" algn="l" defTabSz="914400" rtl="0" eaLnBrk="1" latinLnBrk="0" hangingPunct="1">
                        <a:lnSpc>
                          <a:spcPct val="107000"/>
                        </a:lnSpc>
                        <a:spcBef>
                          <a:spcPts val="0"/>
                        </a:spcBef>
                        <a:spcAft>
                          <a:spcPts val="0"/>
                        </a:spcAft>
                      </a:pPr>
                      <a:r>
                        <a:rPr lang="en-US" sz="1500" kern="1200" dirty="0">
                          <a:effectLst/>
                        </a:rPr>
                        <a:t>Present </a:t>
                      </a:r>
                      <a:endParaRPr lang="en-US" sz="1500" i="0" kern="1200" dirty="0">
                        <a:solidFill>
                          <a:sysClr val="windowText" lastClr="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tc>
                <a:tc>
                  <a:txBody>
                    <a:bodyPr/>
                    <a:lstStyle/>
                    <a:p>
                      <a:pPr marL="0" marR="0" algn="l" defTabSz="914400" rtl="0" eaLnBrk="1" latinLnBrk="0" hangingPunct="1">
                        <a:lnSpc>
                          <a:spcPct val="107000"/>
                        </a:lnSpc>
                        <a:spcBef>
                          <a:spcPts val="0"/>
                        </a:spcBef>
                        <a:spcAft>
                          <a:spcPts val="0"/>
                        </a:spcAft>
                      </a:pPr>
                      <a:r>
                        <a:rPr lang="en-US" sz="1500" kern="1200" dirty="0">
                          <a:effectLst/>
                        </a:rPr>
                        <a:t>Present </a:t>
                      </a:r>
                      <a:endParaRPr lang="en-US" sz="1500" i="0" kern="1200" dirty="0">
                        <a:solidFill>
                          <a:sysClr val="windowText" lastClr="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tc>
                <a:tc>
                  <a:txBody>
                    <a:bodyPr/>
                    <a:lstStyle/>
                    <a:p>
                      <a:pPr marL="0" marR="0" algn="l" defTabSz="914400" rtl="0" eaLnBrk="1" latinLnBrk="0" hangingPunct="1">
                        <a:lnSpc>
                          <a:spcPct val="107000"/>
                        </a:lnSpc>
                        <a:spcBef>
                          <a:spcPts val="0"/>
                        </a:spcBef>
                        <a:spcAft>
                          <a:spcPts val="0"/>
                        </a:spcAft>
                      </a:pPr>
                      <a:r>
                        <a:rPr lang="en-US" sz="1500" kern="1200" dirty="0">
                          <a:effectLst/>
                        </a:rPr>
                        <a:t>Present </a:t>
                      </a:r>
                      <a:endParaRPr lang="en-US" sz="1500" i="0" kern="1200" dirty="0">
                        <a:solidFill>
                          <a:sysClr val="windowText" lastClr="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tc>
                <a:tc>
                  <a:txBody>
                    <a:bodyPr/>
                    <a:lstStyle/>
                    <a:p>
                      <a:pPr marL="0" marR="0" algn="l" defTabSz="914400" rtl="0" eaLnBrk="1" latinLnBrk="0" hangingPunct="1">
                        <a:lnSpc>
                          <a:spcPct val="107000"/>
                        </a:lnSpc>
                        <a:spcBef>
                          <a:spcPts val="0"/>
                        </a:spcBef>
                        <a:spcAft>
                          <a:spcPts val="0"/>
                        </a:spcAft>
                      </a:pPr>
                      <a:r>
                        <a:rPr lang="en-US" sz="1500" kern="1200" dirty="0">
                          <a:effectLst/>
                        </a:rPr>
                        <a:t>A loving, sexually vibrant, long-term relationship </a:t>
                      </a:r>
                      <a:endParaRPr lang="en-US" sz="1500" i="0" kern="1200" dirty="0">
                        <a:solidFill>
                          <a:sysClr val="windowText" lastClr="000000"/>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5412843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Title 1"/>
          <p:cNvSpPr>
            <a:spLocks noGrp="1"/>
          </p:cNvSpPr>
          <p:nvPr>
            <p:ph type="title"/>
          </p:nvPr>
        </p:nvSpPr>
        <p:spPr/>
        <p:txBody>
          <a:bodyPr>
            <a:normAutofit/>
          </a:bodyPr>
          <a:lstStyle/>
          <a:p>
            <a:r>
              <a:rPr lang="en-US" altLang="en-US" sz="3200" dirty="0">
                <a:ea typeface="ＭＳ Ｐゴシック" panose="020B0600070205080204" pitchFamily="34" charset="-128"/>
              </a:rPr>
              <a:t> Figure </a:t>
            </a:r>
            <a:r>
              <a:rPr lang="en-US" altLang="en-US" sz="3200" dirty="0" smtClean="0">
                <a:ea typeface="ＭＳ Ｐゴシック" panose="020B0600070205080204" pitchFamily="34" charset="-128"/>
              </a:rPr>
              <a:t>14-1 The Shape of Love</a:t>
            </a:r>
          </a:p>
        </p:txBody>
      </p:sp>
      <p:pic>
        <p:nvPicPr>
          <p:cNvPr id="35841" name="Picture 2" descr="Three graphs depict the level of three aspects of love, namely intimacy, passion, and decision or commitment, over the course of a relationship. In the first graph, it is seen that as the duration of the relationship increases, the level of intimacy increases too. It rises to a peak, and then levels off and becomes stable. The second graph depicts an exponential increase in passion during the initial stages of the relationship. The level of passion then takes a dip, attaining a stable level thereafter. In the third graph, there is an exponential increase in the level of decision or commitment in the initial stages and then a stable level is reache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 y="2057400"/>
            <a:ext cx="7620000" cy="2816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Placeholder 3"/>
          <p:cNvSpPr>
            <a:spLocks noGrp="1"/>
          </p:cNvSpPr>
          <p:nvPr>
            <p:ph type="body" sz="quarter" idx="10"/>
          </p:nvPr>
        </p:nvSpPr>
        <p:spPr/>
        <p:txBody>
          <a:bodyPr/>
          <a:lstStyle/>
          <a:p>
            <a:pPr marL="0" indent="0">
              <a:buNone/>
            </a:pPr>
            <a:r>
              <a:rPr lang="en-US" sz="1500" dirty="0"/>
              <a:t>Over the course of a relationship, the three aspects of </a:t>
            </a:r>
            <a:r>
              <a:rPr lang="en-US" sz="1500" dirty="0" smtClean="0"/>
              <a:t>love- </a:t>
            </a:r>
            <a:r>
              <a:rPr lang="en-US" sz="1500" dirty="0"/>
              <a:t>intimacy, passion, and </a:t>
            </a:r>
            <a:r>
              <a:rPr lang="en-US" sz="1500" dirty="0" smtClean="0"/>
              <a:t>decision/commitment- </a:t>
            </a:r>
            <a:r>
              <a:rPr lang="en-US" sz="1500" dirty="0"/>
              <a:t>vary in strength. </a:t>
            </a:r>
            <a:r>
              <a:rPr lang="en-US" sz="1500" dirty="0" smtClean="0"/>
              <a:t>How </a:t>
            </a:r>
            <a:r>
              <a:rPr lang="en-US" sz="1500" dirty="0"/>
              <a:t>do these change as a relationship develops</a:t>
            </a:r>
            <a:r>
              <a:rPr lang="en-US" sz="1500" dirty="0" smtClean="0"/>
              <a:t>?</a:t>
            </a:r>
          </a:p>
          <a:p>
            <a:pPr marL="0" indent="0">
              <a:buNone/>
            </a:pPr>
            <a:r>
              <a:rPr lang="en-US" sz="1200" dirty="0" smtClean="0"/>
              <a:t>(</a:t>
            </a:r>
            <a:r>
              <a:rPr lang="en-US" sz="1200" dirty="0"/>
              <a:t>Source: Sternberg, 1986</a:t>
            </a:r>
            <a:r>
              <a:rPr lang="en-US" sz="1200" dirty="0" smtClean="0"/>
              <a:t>.)</a:t>
            </a:r>
            <a:endParaRPr lang="en-US" sz="1500" dirty="0"/>
          </a:p>
        </p:txBody>
      </p:sp>
    </p:spTree>
    <p:extLst>
      <p:ext uri="{BB962C8B-B14F-4D97-AF65-F5344CB8AC3E}">
        <p14:creationId xmlns:p14="http://schemas.microsoft.com/office/powerpoint/2010/main" val="32784183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Seeking a Spouse: Is Love the Only Thing that Matters?</a:t>
            </a:r>
            <a:endParaRPr lang="en-US" dirty="0"/>
          </a:p>
        </p:txBody>
      </p:sp>
      <p:sp>
        <p:nvSpPr>
          <p:cNvPr id="3" name="Content Placeholder 2"/>
          <p:cNvSpPr>
            <a:spLocks noGrp="1"/>
          </p:cNvSpPr>
          <p:nvPr>
            <p:ph idx="1"/>
          </p:nvPr>
        </p:nvSpPr>
        <p:spPr/>
        <p:txBody>
          <a:bodyPr/>
          <a:lstStyle/>
          <a:p>
            <a:r>
              <a:rPr lang="en-US" altLang="en-US" b="1" dirty="0"/>
              <a:t>U.S. </a:t>
            </a:r>
            <a:r>
              <a:rPr lang="en-US" altLang="en-US" dirty="0"/>
              <a:t>-</a:t>
            </a:r>
            <a:r>
              <a:rPr lang="en-US" altLang="en-US" dirty="0" smtClean="0"/>
              <a:t> </a:t>
            </a:r>
            <a:r>
              <a:rPr lang="en-US" altLang="en-US" dirty="0"/>
              <a:t>love as a major factor</a:t>
            </a:r>
          </a:p>
          <a:p>
            <a:r>
              <a:rPr lang="en-US" altLang="en-US" dirty="0"/>
              <a:t>In </a:t>
            </a:r>
            <a:r>
              <a:rPr lang="en-US" altLang="en-US" b="1" dirty="0"/>
              <a:t>other cultures</a:t>
            </a:r>
            <a:r>
              <a:rPr lang="en-US" altLang="en-US" dirty="0"/>
              <a:t>, love may be secondary</a:t>
            </a:r>
          </a:p>
          <a:p>
            <a:pPr lvl="1"/>
            <a:r>
              <a:rPr lang="en-US" altLang="en-US" sz="2800" dirty="0"/>
              <a:t>Emotional maturity, health, similar education, </a:t>
            </a:r>
            <a:r>
              <a:rPr lang="en-US" altLang="en-US" sz="2800" dirty="0" smtClean="0"/>
              <a:t>chastity</a:t>
            </a:r>
            <a:endParaRPr lang="en-US" altLang="en-US" sz="2800" dirty="0"/>
          </a:p>
        </p:txBody>
      </p:sp>
    </p:spTree>
    <p:extLst>
      <p:ext uri="{BB962C8B-B14F-4D97-AF65-F5344CB8AC3E}">
        <p14:creationId xmlns:p14="http://schemas.microsoft.com/office/powerpoint/2010/main" val="3978637134"/>
      </p:ext>
    </p:extLst>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Choosing a Mate</a:t>
            </a:r>
            <a:endParaRPr lang="en-US" dirty="0"/>
          </a:p>
        </p:txBody>
      </p:sp>
      <p:sp>
        <p:nvSpPr>
          <p:cNvPr id="3" name="Content Placeholder 2"/>
          <p:cNvSpPr>
            <a:spLocks noGrp="1"/>
          </p:cNvSpPr>
          <p:nvPr>
            <p:ph idx="1"/>
          </p:nvPr>
        </p:nvSpPr>
        <p:spPr/>
        <p:txBody>
          <a:bodyPr/>
          <a:lstStyle/>
          <a:p>
            <a:pPr marL="0" indent="0">
              <a:buNone/>
              <a:defRPr/>
            </a:pPr>
            <a:r>
              <a:rPr lang="en-US" b="1" dirty="0"/>
              <a:t>Evolutionary perspective</a:t>
            </a:r>
          </a:p>
          <a:p>
            <a:pPr>
              <a:buFont typeface="Arial" charset="0"/>
              <a:buChar char="•"/>
              <a:defRPr/>
            </a:pPr>
            <a:r>
              <a:rPr lang="en-US" dirty="0"/>
              <a:t>Gender differences </a:t>
            </a:r>
          </a:p>
          <a:p>
            <a:pPr>
              <a:buFont typeface="Arial" charset="0"/>
              <a:buChar char="•"/>
              <a:defRPr/>
            </a:pPr>
            <a:r>
              <a:rPr lang="en-US" dirty="0"/>
              <a:t>Species requirement</a:t>
            </a:r>
          </a:p>
          <a:p>
            <a:pPr marL="0" indent="0">
              <a:buNone/>
              <a:defRPr/>
            </a:pPr>
            <a:r>
              <a:rPr lang="en-US" b="1" dirty="0"/>
              <a:t>Filtering model</a:t>
            </a:r>
          </a:p>
          <a:p>
            <a:pPr>
              <a:buFont typeface="Arial" charset="0"/>
              <a:buChar char="•"/>
              <a:defRPr/>
            </a:pPr>
            <a:r>
              <a:rPr lang="en-US" dirty="0"/>
              <a:t>Broad determinants of attractiveness</a:t>
            </a:r>
          </a:p>
          <a:p>
            <a:pPr>
              <a:buFont typeface="Arial" charset="0"/>
              <a:buChar char="•"/>
              <a:defRPr/>
            </a:pPr>
            <a:r>
              <a:rPr lang="en-US" dirty="0"/>
              <a:t>Specific factors act as finer “sifters”</a:t>
            </a:r>
          </a:p>
          <a:p>
            <a:pPr>
              <a:buFont typeface="Arial" charset="0"/>
              <a:buChar char="•"/>
              <a:defRPr/>
            </a:pPr>
            <a:r>
              <a:rPr lang="en-US" dirty="0"/>
              <a:t>Successive filters lead to an end </a:t>
            </a:r>
            <a:r>
              <a:rPr lang="en-US" dirty="0" smtClean="0"/>
              <a:t>result</a:t>
            </a:r>
            <a:endParaRPr lang="en-US" dirty="0"/>
          </a:p>
        </p:txBody>
      </p:sp>
    </p:spTree>
    <p:extLst>
      <p:ext uri="{BB962C8B-B14F-4D97-AF65-F5344CB8AC3E}">
        <p14:creationId xmlns:p14="http://schemas.microsoft.com/office/powerpoint/2010/main" val="16141344"/>
      </p:ext>
    </p:extLst>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noAutofit/>
          </a:bodyPr>
          <a:lstStyle/>
          <a:p>
            <a:r>
              <a:rPr lang="en-US" altLang="en-US" sz="3200" dirty="0" smtClean="0">
                <a:ea typeface="ＭＳ Ｐゴシック" panose="020B0600070205080204" pitchFamily="34" charset="-128"/>
              </a:rPr>
              <a:t>Figure 14-2 Filtering Potential Marriage Partners</a:t>
            </a:r>
          </a:p>
        </p:txBody>
      </p:sp>
      <p:pic>
        <p:nvPicPr>
          <p:cNvPr id="6" name="Picture 2" descr="A pyramidal flowchart represents the filtering process undertaken to screen for potential marriage partners. From the bottom to the apex, the flowchart reads as follows: Filter out Married couples to get Eligible partners. Pass through Compatibility filter to obtain Eligible individuals attracted to each other. Pass through Physical attractiveness filter to obtain Homogamous potential partners. Pass through Similar and complementary views filter to obtain Potential field of partners. Subject it to People who live in proximity to get to the Total field of potential partners finally."/>
          <p:cNvPicPr>
            <a:picLocks noGrp="1" noChangeAspect="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bwMode="auto">
          <a:xfrm>
            <a:off x="2895600" y="1676400"/>
            <a:ext cx="3543300" cy="3276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Placeholder 3"/>
          <p:cNvSpPr>
            <a:spLocks noGrp="1"/>
          </p:cNvSpPr>
          <p:nvPr>
            <p:ph type="body" sz="quarter" idx="10"/>
          </p:nvPr>
        </p:nvSpPr>
        <p:spPr/>
        <p:txBody>
          <a:bodyPr/>
          <a:lstStyle/>
          <a:p>
            <a:pPr marL="0" indent="0">
              <a:buNone/>
            </a:pPr>
            <a:r>
              <a:rPr lang="en-US" sz="1500" dirty="0"/>
              <a:t>According to one approach, we screen potential mates through successively finer- grained filters in order to settle on an appropriate spouse. </a:t>
            </a:r>
            <a:endParaRPr lang="en-US" sz="1500" dirty="0" smtClean="0"/>
          </a:p>
          <a:p>
            <a:pPr marL="0" indent="0">
              <a:buNone/>
            </a:pPr>
            <a:r>
              <a:rPr lang="en-US" sz="1200" dirty="0" smtClean="0"/>
              <a:t>(</a:t>
            </a:r>
            <a:r>
              <a:rPr lang="en-US" sz="1200" dirty="0"/>
              <a:t>Source: Based on Janda &amp; Klenke- Hamel, 1980</a:t>
            </a:r>
            <a:r>
              <a:rPr lang="en-US" sz="1200" dirty="0" smtClean="0"/>
              <a:t>.)</a:t>
            </a:r>
            <a:endParaRPr lang="en-US" sz="1500" dirty="0"/>
          </a:p>
        </p:txBody>
      </p:sp>
    </p:spTree>
    <p:extLst>
      <p:ext uri="{BB962C8B-B14F-4D97-AF65-F5344CB8AC3E}">
        <p14:creationId xmlns:p14="http://schemas.microsoft.com/office/powerpoint/2010/main" val="22200123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p:txBody>
          <a:bodyPr>
            <a:noAutofit/>
          </a:bodyPr>
          <a:lstStyle/>
          <a:p>
            <a:r>
              <a:rPr lang="en-US" altLang="en-US" dirty="0" smtClean="0">
                <a:ea typeface="ＭＳ Ｐゴシック" panose="020B0600070205080204" pitchFamily="34" charset="-128"/>
              </a:rPr>
              <a:t>Figure 14-3 Marriage Outside of One’s Racial/Ethnic Group</a:t>
            </a:r>
          </a:p>
        </p:txBody>
      </p:sp>
      <p:pic>
        <p:nvPicPr>
          <p:cNvPr id="2" name="Picture 2" descr="A bar graph describes the percent of intermarriage, by race and ethnicity, 20 10. The graph is titled intermarriage Rates, by Race and Ethnicity, 20 10. The vertical axis lists the different ethnic groups, while the vertical axis lists the percent from 0 to 35 in increments of 5. Data is as follows. Asian 27.7%, Hispanic 25.7%, Black 17.1%, White 9.4%."/>
          <p:cNvPicPr>
            <a:picLocks noChangeAspect="1"/>
          </p:cNvPicPr>
          <p:nvPr/>
        </p:nvPicPr>
        <p:blipFill>
          <a:blip r:embed="rId3" cstate="print"/>
          <a:stretch>
            <a:fillRect/>
          </a:stretch>
        </p:blipFill>
        <p:spPr>
          <a:xfrm>
            <a:off x="1860489" y="1628704"/>
            <a:ext cx="5423022" cy="3019496"/>
          </a:xfrm>
          <a:prstGeom prst="rect">
            <a:avLst/>
          </a:prstGeom>
        </p:spPr>
      </p:pic>
      <p:sp>
        <p:nvSpPr>
          <p:cNvPr id="3" name="Text Placeholder 3"/>
          <p:cNvSpPr>
            <a:spLocks noGrp="1"/>
          </p:cNvSpPr>
          <p:nvPr>
            <p:ph type="body" sz="quarter" idx="10"/>
          </p:nvPr>
        </p:nvSpPr>
        <p:spPr/>
        <p:txBody>
          <a:bodyPr/>
          <a:lstStyle/>
          <a:p>
            <a:pPr marL="0" indent="0">
              <a:buNone/>
            </a:pPr>
            <a:r>
              <a:rPr lang="en-US" sz="1500" dirty="0"/>
              <a:t>Although homogamy has been the standard for most marriages in the United States, the rate of marriages crossing ethnic and racial lines is substantial.</a:t>
            </a:r>
          </a:p>
          <a:p>
            <a:pPr marL="0" indent="0">
              <a:buNone/>
            </a:pPr>
            <a:r>
              <a:rPr lang="en-US" sz="1200" dirty="0"/>
              <a:t>(Source: Wang/Pew Research Center, 2012</a:t>
            </a:r>
            <a:r>
              <a:rPr lang="en-US" sz="1200" dirty="0" smtClean="0"/>
              <a:t>.)</a:t>
            </a:r>
            <a:endParaRPr lang="en-US" sz="1500" dirty="0"/>
          </a:p>
        </p:txBody>
      </p:sp>
    </p:spTree>
    <p:extLst>
      <p:ext uri="{BB962C8B-B14F-4D97-AF65-F5344CB8AC3E}">
        <p14:creationId xmlns:p14="http://schemas.microsoft.com/office/powerpoint/2010/main" val="19013605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Attachment Styles and Romantic Relationships</a:t>
            </a:r>
            <a:endParaRPr lang="en-US" dirty="0"/>
          </a:p>
        </p:txBody>
      </p:sp>
      <p:sp>
        <p:nvSpPr>
          <p:cNvPr id="3" name="Content Placeholder 2"/>
          <p:cNvSpPr>
            <a:spLocks noGrp="1"/>
          </p:cNvSpPr>
          <p:nvPr>
            <p:ph idx="1"/>
          </p:nvPr>
        </p:nvSpPr>
        <p:spPr/>
        <p:txBody>
          <a:bodyPr/>
          <a:lstStyle/>
          <a:p>
            <a:pPr marL="0" indent="0">
              <a:buNone/>
              <a:defRPr/>
            </a:pPr>
            <a:r>
              <a:rPr lang="en-US" b="1" dirty="0"/>
              <a:t>Infant attachment style is reflected in adult romantic relationships</a:t>
            </a:r>
          </a:p>
          <a:p>
            <a:pPr>
              <a:buFont typeface="Arial" charset="0"/>
              <a:buChar char="•"/>
              <a:defRPr/>
            </a:pPr>
            <a:r>
              <a:rPr lang="en-US" dirty="0"/>
              <a:t>Secure</a:t>
            </a:r>
          </a:p>
          <a:p>
            <a:pPr>
              <a:buFont typeface="Arial" charset="0"/>
              <a:buChar char="•"/>
              <a:defRPr/>
            </a:pPr>
            <a:r>
              <a:rPr lang="en-US" dirty="0"/>
              <a:t>Avoidant</a:t>
            </a:r>
          </a:p>
          <a:p>
            <a:pPr>
              <a:buFont typeface="Arial" charset="0"/>
              <a:buChar char="•"/>
              <a:defRPr/>
            </a:pPr>
            <a:r>
              <a:rPr lang="en-US" dirty="0" smtClean="0"/>
              <a:t>Ambivalent</a:t>
            </a:r>
            <a:endParaRPr lang="en-US" dirty="0"/>
          </a:p>
        </p:txBody>
      </p:sp>
    </p:spTree>
    <p:extLst>
      <p:ext uri="{BB962C8B-B14F-4D97-AF65-F5344CB8AC3E}">
        <p14:creationId xmlns:p14="http://schemas.microsoft.com/office/powerpoint/2010/main" val="877379331"/>
      </p:ext>
    </p:extLst>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The Course of Relationships</a:t>
            </a:r>
            <a:endParaRPr lang="en-US" dirty="0"/>
          </a:p>
        </p:txBody>
      </p:sp>
      <p:sp>
        <p:nvSpPr>
          <p:cNvPr id="4" name="Content Placeholder 2"/>
          <p:cNvSpPr>
            <a:spLocks noGrp="1"/>
          </p:cNvSpPr>
          <p:nvPr>
            <p:ph idx="1"/>
          </p:nvPr>
        </p:nvSpPr>
        <p:spPr/>
        <p:txBody>
          <a:bodyPr/>
          <a:lstStyle/>
          <a:p>
            <a:pPr marL="736600" indent="-736600">
              <a:buNone/>
            </a:pPr>
            <a:r>
              <a:rPr lang="en-US" sz="2400" b="1" dirty="0" smtClean="0">
                <a:solidFill>
                  <a:schemeClr val="bg2"/>
                </a:solidFill>
              </a:rPr>
              <a:t>14.6</a:t>
            </a:r>
            <a:r>
              <a:rPr lang="en-US" sz="2400" dirty="0"/>
              <a:t> Describe the sorts of relationships people enter into in early adulthood and what makes these relationships work or cease to work.</a:t>
            </a:r>
          </a:p>
          <a:p>
            <a:pPr marL="736600" indent="-736600">
              <a:buNone/>
            </a:pPr>
            <a:r>
              <a:rPr lang="en-US" sz="2400" b="1" dirty="0" smtClean="0">
                <a:solidFill>
                  <a:schemeClr val="bg2"/>
                </a:solidFill>
              </a:rPr>
              <a:t>14.7</a:t>
            </a:r>
            <a:r>
              <a:rPr lang="en-US" sz="2400" dirty="0"/>
              <a:t> Describe how the arrival of children affects a relationship in early adulthood.</a:t>
            </a:r>
          </a:p>
          <a:p>
            <a:pPr marL="736600" indent="-736600">
              <a:buNone/>
            </a:pPr>
            <a:r>
              <a:rPr lang="en-US" sz="2400" b="1" dirty="0" smtClean="0">
                <a:solidFill>
                  <a:schemeClr val="bg2"/>
                </a:solidFill>
              </a:rPr>
              <a:t>14.8</a:t>
            </a:r>
            <a:r>
              <a:rPr lang="en-US" sz="2400" dirty="0"/>
              <a:t> Compare gay and lesbian parents to heterosexual parents.</a:t>
            </a:r>
          </a:p>
          <a:p>
            <a:pPr marL="736600" indent="-736600">
              <a:buNone/>
            </a:pPr>
            <a:r>
              <a:rPr lang="en-US" sz="2400" b="1" dirty="0" smtClean="0">
                <a:solidFill>
                  <a:schemeClr val="bg2"/>
                </a:solidFill>
              </a:rPr>
              <a:t>14.9</a:t>
            </a:r>
            <a:r>
              <a:rPr lang="en-US" sz="2400" dirty="0"/>
              <a:t> Explain why some people choose to remain single in early adulthood</a:t>
            </a:r>
            <a:r>
              <a:rPr lang="en-US" sz="2400" dirty="0" smtClean="0"/>
              <a:t>.</a:t>
            </a:r>
            <a:endParaRPr lang="en-US" sz="2400" dirty="0"/>
          </a:p>
        </p:txBody>
      </p:sp>
    </p:spTree>
    <p:extLst>
      <p:ext uri="{BB962C8B-B14F-4D97-AF65-F5344CB8AC3E}">
        <p14:creationId xmlns:p14="http://schemas.microsoft.com/office/powerpoint/2010/main" val="1985349567"/>
      </p:ext>
    </p:extLst>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p:txBody>
          <a:bodyPr/>
          <a:lstStyle/>
          <a:p>
            <a:r>
              <a:rPr lang="en-US" altLang="en-US" sz="3600" dirty="0">
                <a:ea typeface="ＭＳ Ｐゴシック" panose="020B0600070205080204" pitchFamily="34" charset="-128"/>
              </a:rPr>
              <a:t> Figure 14-4 Cohabitation</a:t>
            </a:r>
            <a:endParaRPr lang="en-US" dirty="0"/>
          </a:p>
        </p:txBody>
      </p:sp>
      <p:pic>
        <p:nvPicPr>
          <p:cNvPr id="6" name="Picture 2" descr="Two bars represent the increase in the percent of cohabitation between the years 2000 and 20 10. The data is as follows. 2000, 5.476 million. 20 10, 7.744 million."/>
          <p:cNvPicPr>
            <a:picLocks noGrp="1" noChangeAspect="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bwMode="auto">
          <a:xfrm>
            <a:off x="2209800" y="1569932"/>
            <a:ext cx="4264025" cy="343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Placeholder 3"/>
          <p:cNvSpPr>
            <a:spLocks noGrp="1"/>
          </p:cNvSpPr>
          <p:nvPr>
            <p:ph type="body" sz="quarter" idx="10"/>
          </p:nvPr>
        </p:nvSpPr>
        <p:spPr/>
        <p:txBody>
          <a:bodyPr/>
          <a:lstStyle/>
          <a:p>
            <a:pPr marL="0" indent="0">
              <a:buNone/>
            </a:pPr>
            <a:r>
              <a:rPr lang="en-US" sz="1500" dirty="0"/>
              <a:t>The number of couples </a:t>
            </a:r>
            <a:r>
              <a:rPr lang="en-US" sz="1500" dirty="0" smtClean="0"/>
              <a:t>living together </a:t>
            </a:r>
            <a:r>
              <a:rPr lang="en-US" sz="1500" dirty="0"/>
              <a:t>prior to marriage </a:t>
            </a:r>
            <a:r>
              <a:rPr lang="en-US" sz="1500" dirty="0" smtClean="0"/>
              <a:t>increased by </a:t>
            </a:r>
            <a:r>
              <a:rPr lang="en-US" sz="1500" dirty="0"/>
              <a:t>41 percent from the year 2000 </a:t>
            </a:r>
            <a:r>
              <a:rPr lang="en-US" sz="1500" dirty="0" smtClean="0"/>
              <a:t>to 2010</a:t>
            </a:r>
            <a:r>
              <a:rPr lang="en-US" sz="1500" dirty="0"/>
              <a:t>.</a:t>
            </a:r>
          </a:p>
          <a:p>
            <a:pPr marL="0" indent="0">
              <a:buNone/>
            </a:pPr>
            <a:r>
              <a:rPr lang="en-US" sz="1200" dirty="0"/>
              <a:t>(Source: U.S. Bureau of the Census, 2010</a:t>
            </a:r>
            <a:r>
              <a:rPr lang="en-US" sz="1200" dirty="0" smtClean="0"/>
              <a:t>.)</a:t>
            </a:r>
            <a:endParaRPr lang="en-US" sz="1500" dirty="0"/>
          </a:p>
        </p:txBody>
      </p:sp>
    </p:spTree>
    <p:extLst>
      <p:ext uri="{BB962C8B-B14F-4D97-AF65-F5344CB8AC3E}">
        <p14:creationId xmlns:p14="http://schemas.microsoft.com/office/powerpoint/2010/main" val="29220723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Why Marry?</a:t>
            </a:r>
            <a:endParaRPr lang="en-US" dirty="0"/>
          </a:p>
        </p:txBody>
      </p:sp>
      <p:sp>
        <p:nvSpPr>
          <p:cNvPr id="3" name="Content Placeholder 2"/>
          <p:cNvSpPr>
            <a:spLocks noGrp="1"/>
          </p:cNvSpPr>
          <p:nvPr>
            <p:ph idx="1"/>
          </p:nvPr>
        </p:nvSpPr>
        <p:spPr/>
        <p:txBody>
          <a:bodyPr/>
          <a:lstStyle/>
          <a:p>
            <a:r>
              <a:rPr lang="en-US" altLang="en-US" dirty="0"/>
              <a:t>Preferred alternative during early adulthood</a:t>
            </a:r>
          </a:p>
          <a:p>
            <a:r>
              <a:rPr lang="en-US" altLang="en-US" dirty="0"/>
              <a:t>Desirability of spouse roles</a:t>
            </a:r>
          </a:p>
          <a:p>
            <a:r>
              <a:rPr lang="en-US" altLang="en-US" dirty="0"/>
              <a:t>Legitimatization of children</a:t>
            </a:r>
          </a:p>
          <a:p>
            <a:r>
              <a:rPr lang="en-US" altLang="en-US" dirty="0"/>
              <a:t>Legal benefits and protections </a:t>
            </a:r>
          </a:p>
        </p:txBody>
      </p:sp>
    </p:spTree>
    <p:extLst>
      <p:ext uri="{BB962C8B-B14F-4D97-AF65-F5344CB8AC3E}">
        <p14:creationId xmlns:p14="http://schemas.microsoft.com/office/powerpoint/2010/main" val="2576363048"/>
      </p:ext>
    </p:extLst>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1" descr="The vertical axis titled “Age at First Marriage” has values from 20 to 32 in increments of 2. The horizontal axis lists the years from 1890 up to 2010. Approximate data are as given  below:&#10;Year: 1890; Men: 26; Women: 22; Year: 1900; Men: 26; Women: 22; Year: 1910; Men: 25; Women: 21.5; Year: 1920; Men: 24.5; Women: 21; Year: 1930; Men: 24; Women: 21; Year: 1940; Men: 24; Women: 21.5; Year: 1950; Men: 23; Women: 20; Year: 1960; Men: 23; Women: 20; Year: 1970; Men: 23.5; Women: 21; Year: 1980; Men: 25; Women: 22; Year: 1990; Men: 26; Women: 24; Year: 2000; Men: 27; Women: 25; Year: 2010; Men: 28.5; Women: 26. "/>
          <p:cNvSpPr>
            <a:spLocks noGrp="1"/>
          </p:cNvSpPr>
          <p:nvPr>
            <p:ph type="title"/>
          </p:nvPr>
        </p:nvSpPr>
        <p:spPr/>
        <p:txBody>
          <a:bodyPr>
            <a:noAutofit/>
          </a:bodyPr>
          <a:lstStyle/>
          <a:p>
            <a:r>
              <a:rPr lang="en-US" sz="3200" dirty="0"/>
              <a:t> Figure </a:t>
            </a:r>
            <a:r>
              <a:rPr lang="en-US" sz="3200" dirty="0" smtClean="0"/>
              <a:t>14-5 Postponing </a:t>
            </a:r>
            <a:r>
              <a:rPr lang="en-US" sz="3200" dirty="0"/>
              <a:t>Marriage</a:t>
            </a:r>
            <a:endParaRPr lang="en-US" altLang="en-US" sz="3200" dirty="0" smtClean="0">
              <a:ea typeface="ＭＳ Ｐゴシック" panose="020B0600070205080204" pitchFamily="34" charset="-128"/>
            </a:endParaRPr>
          </a:p>
        </p:txBody>
      </p:sp>
      <p:pic>
        <p:nvPicPr>
          <p:cNvPr id="5" name="Picture 2" descr="A line graph depicts the trend for postponing marriage. A two-line graph plots the age at first marriage, one for men and the other for women, since 18 90 when the age for men was 26 and for women 22. Through a gradual decline, by the year 19 40, the age for men was down to 24 and the age for women had dropped marginally. By 19 50, the ages had fallen sharply to less than 23 and almost 20 respectively. These figures do not change until 19 60, when they begin to increase, gradually and consistently, through the decades. In 20 10 the ages were about 29 for men and 27 for women."/>
          <p:cNvPicPr>
            <a:picLocks noGrp="1" noChangeAspect="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bwMode="auto">
          <a:xfrm>
            <a:off x="1266065" y="1752600"/>
            <a:ext cx="7440613"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Placeholder 3"/>
          <p:cNvSpPr>
            <a:spLocks noGrp="1"/>
          </p:cNvSpPr>
          <p:nvPr>
            <p:ph type="body" sz="quarter" idx="10"/>
          </p:nvPr>
        </p:nvSpPr>
        <p:spPr>
          <a:xfrm>
            <a:off x="457200" y="5257800"/>
            <a:ext cx="8077200" cy="1066800"/>
          </a:xfrm>
        </p:spPr>
        <p:txBody>
          <a:bodyPr/>
          <a:lstStyle/>
          <a:p>
            <a:pPr marL="0" indent="0">
              <a:buNone/>
            </a:pPr>
            <a:r>
              <a:rPr lang="en-US" sz="1500" dirty="0" smtClean="0"/>
              <a:t>The </a:t>
            </a:r>
            <a:r>
              <a:rPr lang="en-US" sz="1500" dirty="0"/>
              <a:t>age at </a:t>
            </a:r>
            <a:r>
              <a:rPr lang="en-US" sz="1500" dirty="0" smtClean="0"/>
              <a:t>which </a:t>
            </a:r>
            <a:r>
              <a:rPr lang="en-US" sz="1500" dirty="0"/>
              <a:t>women and men first marry is the highest since national statistics were first collected in the late 1800s. What factors account for this?</a:t>
            </a:r>
          </a:p>
          <a:p>
            <a:pPr marL="0" indent="0">
              <a:buNone/>
            </a:pPr>
            <a:r>
              <a:rPr lang="en-US" sz="1200" dirty="0"/>
              <a:t>(Source: U.S. Bureau of the Census, 2011</a:t>
            </a:r>
            <a:r>
              <a:rPr lang="en-US" sz="1200" dirty="0" smtClean="0"/>
              <a:t>.)</a:t>
            </a:r>
            <a:endParaRPr lang="en-US" sz="1500" dirty="0"/>
          </a:p>
        </p:txBody>
      </p:sp>
    </p:spTree>
    <p:extLst>
      <p:ext uri="{BB962C8B-B14F-4D97-AF65-F5344CB8AC3E}">
        <p14:creationId xmlns:p14="http://schemas.microsoft.com/office/powerpoint/2010/main" val="34186412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What Makes Marriage Work? </a:t>
            </a:r>
            <a:r>
              <a:rPr lang="en-US" altLang="en-US" sz="2000" b="0" dirty="0">
                <a:ea typeface="ＭＳ Ｐゴシック" panose="020B0600070205080204" pitchFamily="34" charset="-128"/>
              </a:rPr>
              <a:t>(1 of 2)</a:t>
            </a:r>
            <a:endParaRPr lang="en-US" sz="2000" b="0" dirty="0"/>
          </a:p>
        </p:txBody>
      </p:sp>
      <p:sp>
        <p:nvSpPr>
          <p:cNvPr id="3" name="Content Placeholder 2"/>
          <p:cNvSpPr>
            <a:spLocks noGrp="1"/>
          </p:cNvSpPr>
          <p:nvPr>
            <p:ph idx="1"/>
          </p:nvPr>
        </p:nvSpPr>
        <p:spPr/>
        <p:txBody>
          <a:bodyPr/>
          <a:lstStyle/>
          <a:p>
            <a:pPr marL="0" indent="0">
              <a:buNone/>
              <a:defRPr/>
            </a:pPr>
            <a:r>
              <a:rPr lang="en-US" b="1" dirty="0"/>
              <a:t>Successful married partners:</a:t>
            </a:r>
          </a:p>
          <a:p>
            <a:pPr>
              <a:buFont typeface="Arial" charset="0"/>
              <a:buChar char="•"/>
              <a:defRPr/>
            </a:pPr>
            <a:r>
              <a:rPr lang="en-US" dirty="0"/>
              <a:t>Show affection</a:t>
            </a:r>
          </a:p>
          <a:p>
            <a:pPr>
              <a:buFont typeface="Arial" charset="0"/>
              <a:buChar char="•"/>
              <a:defRPr/>
            </a:pPr>
            <a:r>
              <a:rPr lang="en-US" dirty="0"/>
              <a:t>Communicate relatively little negativity</a:t>
            </a:r>
          </a:p>
          <a:p>
            <a:pPr>
              <a:buFont typeface="Arial" charset="0"/>
              <a:buChar char="•"/>
              <a:defRPr/>
            </a:pPr>
            <a:r>
              <a:rPr lang="en-US" dirty="0"/>
              <a:t>Perceive themselves as interdependent</a:t>
            </a:r>
          </a:p>
          <a:p>
            <a:pPr>
              <a:buFont typeface="Arial" charset="0"/>
              <a:buChar char="•"/>
              <a:defRPr/>
            </a:pPr>
            <a:r>
              <a:rPr lang="en-US" dirty="0"/>
              <a:t>Experience social homogamy</a:t>
            </a:r>
          </a:p>
          <a:p>
            <a:pPr>
              <a:buFont typeface="Arial" charset="0"/>
              <a:buChar char="•"/>
              <a:defRPr/>
            </a:pPr>
            <a:r>
              <a:rPr lang="en-US" dirty="0"/>
              <a:t>Hold similar interests</a:t>
            </a:r>
          </a:p>
          <a:p>
            <a:pPr>
              <a:buFont typeface="Arial" charset="0"/>
              <a:buChar char="•"/>
              <a:defRPr/>
            </a:pPr>
            <a:r>
              <a:rPr lang="en-US" dirty="0"/>
              <a:t>Agree on distribution of </a:t>
            </a:r>
            <a:r>
              <a:rPr lang="en-US" dirty="0" smtClean="0"/>
              <a:t>roles</a:t>
            </a:r>
            <a:endParaRPr lang="en-US" dirty="0"/>
          </a:p>
        </p:txBody>
      </p:sp>
    </p:spTree>
    <p:extLst>
      <p:ext uri="{BB962C8B-B14F-4D97-AF65-F5344CB8AC3E}">
        <p14:creationId xmlns:p14="http://schemas.microsoft.com/office/powerpoint/2010/main" val="1938314602"/>
      </p:ext>
    </p:extLst>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What Makes Marriage Work? </a:t>
            </a:r>
            <a:r>
              <a:rPr lang="en-US" altLang="en-US" sz="2000" b="0" dirty="0" smtClean="0">
                <a:ea typeface="ＭＳ Ｐゴシック" panose="020B0600070205080204" pitchFamily="34" charset="-128"/>
              </a:rPr>
              <a:t>(2 </a:t>
            </a:r>
            <a:r>
              <a:rPr lang="en-US" altLang="en-US" sz="2000" b="0" dirty="0">
                <a:ea typeface="ＭＳ Ｐゴシック" panose="020B0600070205080204" pitchFamily="34" charset="-128"/>
              </a:rPr>
              <a:t>of 2)</a:t>
            </a:r>
            <a:endParaRPr lang="en-US" dirty="0"/>
          </a:p>
        </p:txBody>
      </p:sp>
      <p:sp>
        <p:nvSpPr>
          <p:cNvPr id="3" name="Content Placeholder 2"/>
          <p:cNvSpPr>
            <a:spLocks noGrp="1"/>
          </p:cNvSpPr>
          <p:nvPr>
            <p:ph idx="1"/>
          </p:nvPr>
        </p:nvSpPr>
        <p:spPr/>
        <p:txBody>
          <a:bodyPr/>
          <a:lstStyle/>
          <a:p>
            <a:pPr marL="0" indent="0">
              <a:buNone/>
              <a:defRPr/>
            </a:pPr>
            <a:r>
              <a:rPr lang="en-US" b="1" dirty="0"/>
              <a:t>Most married couples:</a:t>
            </a:r>
          </a:p>
          <a:p>
            <a:pPr>
              <a:buFont typeface="Arial" charset="0"/>
              <a:buChar char="•"/>
              <a:defRPr/>
            </a:pPr>
            <a:r>
              <a:rPr lang="en-US" dirty="0"/>
              <a:t>View early years of marriage as deeply satisfying </a:t>
            </a:r>
          </a:p>
          <a:p>
            <a:pPr>
              <a:buFont typeface="Arial" charset="0"/>
              <a:buChar char="•"/>
              <a:defRPr/>
            </a:pPr>
            <a:r>
              <a:rPr lang="en-US" dirty="0"/>
              <a:t>Find themselves more deeply in love than before marriage </a:t>
            </a:r>
          </a:p>
          <a:p>
            <a:pPr>
              <a:buFont typeface="Arial" charset="0"/>
              <a:buChar char="•"/>
              <a:defRPr/>
            </a:pPr>
            <a:r>
              <a:rPr lang="en-US" dirty="0"/>
              <a:t>Report newlywed period as one of happiest in entire married life</a:t>
            </a:r>
          </a:p>
        </p:txBody>
      </p:sp>
    </p:spTree>
    <p:extLst>
      <p:ext uri="{BB962C8B-B14F-4D97-AF65-F5344CB8AC3E}">
        <p14:creationId xmlns:p14="http://schemas.microsoft.com/office/powerpoint/2010/main" val="3339834779"/>
      </p:ext>
    </p:extLst>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p:cNvSpPr>
          <p:nvPr>
            <p:ph type="title"/>
          </p:nvPr>
        </p:nvSpPr>
        <p:spPr/>
        <p:txBody>
          <a:bodyPr>
            <a:normAutofit/>
          </a:bodyPr>
          <a:lstStyle/>
          <a:p>
            <a:r>
              <a:rPr lang="en-US" altLang="en-US" sz="3600" dirty="0">
                <a:ea typeface="ＭＳ Ｐゴシック" panose="020B0600070205080204" pitchFamily="34" charset="-128"/>
              </a:rPr>
              <a:t>Figure </a:t>
            </a:r>
            <a:r>
              <a:rPr lang="en-US" altLang="en-US" sz="3600" dirty="0" smtClean="0">
                <a:ea typeface="ＭＳ Ｐゴシック" panose="020B0600070205080204" pitchFamily="34" charset="-128"/>
              </a:rPr>
              <a:t>14-6 Divorce Around the World</a:t>
            </a:r>
          </a:p>
        </p:txBody>
      </p:sp>
      <p:pic>
        <p:nvPicPr>
          <p:cNvPr id="6" name="Picture 2" descr="A bar graph depicts the divorce rates across countries. The vertical axis labeled Divorces per 1,000 marriages has consecutive values from 0 to 8. The horizontal axis lists various countries. Approximate data is as follows. Canada. 19 90 4.1, 2000 3.4, 2008 2.5. Denmark. 19 90 4, 2000 4, 2008 4. Sweden. 1990 3.5, 2000 3.8, 2008 3.5. Italy. 1990 0.7, 2000 1, 2008 1.2. United States; 19 90 7, 2000 6, 2008 5.1."/>
          <p:cNvPicPr>
            <a:picLocks noGrp="1" noChangeAspect="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bwMode="auto">
          <a:xfrm>
            <a:off x="990600" y="1581458"/>
            <a:ext cx="6819900" cy="342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Placeholder 3"/>
          <p:cNvSpPr>
            <a:spLocks noGrp="1"/>
          </p:cNvSpPr>
          <p:nvPr>
            <p:ph type="body" sz="quarter" idx="10"/>
          </p:nvPr>
        </p:nvSpPr>
        <p:spPr/>
        <p:txBody>
          <a:bodyPr/>
          <a:lstStyle/>
          <a:p>
            <a:pPr marL="0" indent="0">
              <a:buNone/>
            </a:pPr>
            <a:r>
              <a:rPr lang="en-US" sz="1500" dirty="0" smtClean="0"/>
              <a:t>Countries </a:t>
            </a:r>
            <a:r>
              <a:rPr lang="en-US" sz="1500" dirty="0"/>
              <a:t>around the world have substantial divorce rates, although in some places the rate is </a:t>
            </a:r>
            <a:r>
              <a:rPr lang="en-US" sz="1500" dirty="0" smtClean="0"/>
              <a:t>declining.</a:t>
            </a:r>
          </a:p>
          <a:p>
            <a:pPr marL="0" indent="0">
              <a:buNone/>
            </a:pPr>
            <a:r>
              <a:rPr lang="en-US" sz="1200" dirty="0" smtClean="0"/>
              <a:t>(Source: Adapted from Population Council Report, 2009.)</a:t>
            </a:r>
            <a:endParaRPr lang="en-US" sz="1200" dirty="0"/>
          </a:p>
        </p:txBody>
      </p:sp>
    </p:spTree>
    <p:extLst>
      <p:ext uri="{BB962C8B-B14F-4D97-AF65-F5344CB8AC3E}">
        <p14:creationId xmlns:p14="http://schemas.microsoft.com/office/powerpoint/2010/main" val="27925480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Parenthood: Choosing to Have Children</a:t>
            </a:r>
            <a:endParaRPr lang="en-US" dirty="0"/>
          </a:p>
        </p:txBody>
      </p:sp>
      <p:sp>
        <p:nvSpPr>
          <p:cNvPr id="3" name="Content Placeholder 2"/>
          <p:cNvSpPr>
            <a:spLocks noGrp="1"/>
          </p:cNvSpPr>
          <p:nvPr>
            <p:ph idx="1"/>
          </p:nvPr>
        </p:nvSpPr>
        <p:spPr/>
        <p:txBody>
          <a:bodyPr/>
          <a:lstStyle/>
          <a:p>
            <a:pPr marL="0" indent="0">
              <a:buNone/>
              <a:defRPr/>
            </a:pPr>
            <a:r>
              <a:rPr lang="en-US" b="1" dirty="0"/>
              <a:t>Deciding whether to have children is one of the most important decisions couples make</a:t>
            </a:r>
          </a:p>
          <a:p>
            <a:pPr>
              <a:buFont typeface="Arial" charset="0"/>
              <a:buChar char="•"/>
              <a:defRPr/>
            </a:pPr>
            <a:r>
              <a:rPr lang="en-US" dirty="0"/>
              <a:t>Young adults typically cite psychological reasons for having children</a:t>
            </a:r>
          </a:p>
          <a:p>
            <a:pPr lvl="1">
              <a:buFont typeface="Arial" charset="0"/>
              <a:buChar char="–"/>
              <a:defRPr/>
            </a:pPr>
            <a:r>
              <a:rPr lang="en-US" sz="2200" dirty="0"/>
              <a:t>Vicarious reinforcement from child successes</a:t>
            </a:r>
          </a:p>
          <a:p>
            <a:pPr lvl="1">
              <a:buFont typeface="Arial" charset="0"/>
              <a:buChar char="–"/>
              <a:defRPr/>
            </a:pPr>
            <a:r>
              <a:rPr lang="en-US" sz="2200" dirty="0"/>
              <a:t>Care or companionship in old age</a:t>
            </a:r>
          </a:p>
          <a:p>
            <a:pPr lvl="1">
              <a:buFont typeface="Arial" charset="0"/>
              <a:buChar char="–"/>
              <a:defRPr/>
            </a:pPr>
            <a:r>
              <a:rPr lang="en-US" sz="2200" dirty="0"/>
              <a:t>Response to societal </a:t>
            </a:r>
            <a:r>
              <a:rPr lang="en-US" sz="2200" dirty="0" smtClean="0"/>
              <a:t>norm</a:t>
            </a:r>
            <a:endParaRPr lang="en-US" sz="2200" dirty="0"/>
          </a:p>
        </p:txBody>
      </p:sp>
    </p:spTree>
    <p:extLst>
      <p:ext uri="{BB962C8B-B14F-4D97-AF65-F5344CB8AC3E}">
        <p14:creationId xmlns:p14="http://schemas.microsoft.com/office/powerpoint/2010/main" val="3555926827"/>
      </p:ext>
    </p:extLst>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le 1"/>
          <p:cNvSpPr>
            <a:spLocks noGrp="1"/>
          </p:cNvSpPr>
          <p:nvPr>
            <p:ph type="title"/>
          </p:nvPr>
        </p:nvSpPr>
        <p:spPr/>
        <p:txBody>
          <a:bodyPr>
            <a:noAutofit/>
          </a:bodyPr>
          <a:lstStyle/>
          <a:p>
            <a:r>
              <a:rPr lang="en-US" dirty="0"/>
              <a:t>Figure 14-8 Smaller Is Better</a:t>
            </a:r>
          </a:p>
        </p:txBody>
      </p:sp>
      <p:pic>
        <p:nvPicPr>
          <p:cNvPr id="87043" name="Picture 2" descr="A line graph represents the percent of U S families with children from 19 35 to 20 13. The graph is titled Americans’ Ideal Number of Children for a Family, 19 36 to 20 11. The vertical axis labeled Percent has values from 10 to 80 in increments of 10. The horizontal axis lists the years from 19 35 to 20 13. Approximate data is as follows. 19 36; three or more children: 64%, Zero to two children: 34%; 19 41; three or more children: 68%, Zero to two children: 27%; 19 47; three or more children: 66%, Zero to two children: 25%; 19 53; three or more children: 71%, Zero to two children: 30%; 19 59; three or more children: 70%, Zero to two children: 20%; 19 65; three or more children: 63%, Zero to two children: 20%; 19 71; three or more children: 50%, Zero to two children: 34%; 19 77; three or more children: 36%, Zero to two children: 54%; 19 83; three or more children: 33%, Zero to two children: 62%; 19 89; three or more children: 28%, Zero to two children: 65%; 19 95; three or more children: 32%, Zero to two children: 62%; 2001; three or more children: 38%, Zero to two children: 52%; 2007; three or more children: 34%, Zero to two children: 55%; 2011; three or more children: 33%, Zero to two children: 58%."/>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0200" y="1828800"/>
            <a:ext cx="581195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Placeholder 3"/>
          <p:cNvSpPr>
            <a:spLocks noGrp="1"/>
          </p:cNvSpPr>
          <p:nvPr>
            <p:ph type="body" sz="quarter" idx="10"/>
          </p:nvPr>
        </p:nvSpPr>
        <p:spPr/>
        <p:txBody>
          <a:bodyPr/>
          <a:lstStyle/>
          <a:p>
            <a:pPr marL="0" indent="0">
              <a:buNone/>
            </a:pPr>
            <a:r>
              <a:rPr lang="en-US" sz="1500" dirty="0"/>
              <a:t>Continuing trends over the last 75 years, U.S. parents continue to prefer families with fewer children. What do you think is the ideal number of children for a family to have?</a:t>
            </a:r>
          </a:p>
          <a:p>
            <a:pPr marL="0" indent="0">
              <a:buNone/>
            </a:pPr>
            <a:r>
              <a:rPr lang="en-US" sz="1200" dirty="0"/>
              <a:t>(Source: Saad, 2011</a:t>
            </a:r>
            <a:r>
              <a:rPr lang="en-US" sz="1200" dirty="0" smtClean="0"/>
              <a:t>.)</a:t>
            </a:r>
            <a:endParaRPr lang="en-US" sz="1200" dirty="0"/>
          </a:p>
        </p:txBody>
      </p:sp>
    </p:spTree>
    <p:extLst>
      <p:ext uri="{BB962C8B-B14F-4D97-AF65-F5344CB8AC3E}">
        <p14:creationId xmlns:p14="http://schemas.microsoft.com/office/powerpoint/2010/main" val="25098651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What Produced the Decline in the U.S. Fertility Rate</a:t>
            </a:r>
            <a:r>
              <a:rPr lang="en-US" altLang="en-US" dirty="0" smtClean="0">
                <a:ea typeface="ＭＳ Ｐゴシック" panose="020B0600070205080204" pitchFamily="34" charset="-128"/>
              </a:rPr>
              <a:t>?</a:t>
            </a:r>
            <a:endParaRPr lang="en-US" dirty="0"/>
          </a:p>
        </p:txBody>
      </p:sp>
      <p:sp>
        <p:nvSpPr>
          <p:cNvPr id="3" name="Content Placeholder 2"/>
          <p:cNvSpPr>
            <a:spLocks noGrp="1"/>
          </p:cNvSpPr>
          <p:nvPr>
            <p:ph idx="1"/>
          </p:nvPr>
        </p:nvSpPr>
        <p:spPr/>
        <p:txBody>
          <a:bodyPr/>
          <a:lstStyle/>
          <a:p>
            <a:r>
              <a:rPr lang="en-US" altLang="en-US" dirty="0"/>
              <a:t>Availability of more reliable birth control methods </a:t>
            </a:r>
          </a:p>
          <a:p>
            <a:r>
              <a:rPr lang="en-US" altLang="en-US" dirty="0"/>
              <a:t>Increasing numbers of women working outside the home</a:t>
            </a:r>
          </a:p>
          <a:p>
            <a:r>
              <a:rPr lang="en-US" altLang="en-US" dirty="0"/>
              <a:t>Choosing to have children later</a:t>
            </a:r>
          </a:p>
          <a:p>
            <a:r>
              <a:rPr lang="en-US" altLang="en-US" dirty="0"/>
              <a:t>Cost of raising and educating children</a:t>
            </a:r>
          </a:p>
          <a:p>
            <a:r>
              <a:rPr lang="en-US" altLang="en-US" dirty="0"/>
              <a:t>Fear of not being a good or accessible parent</a:t>
            </a:r>
          </a:p>
        </p:txBody>
      </p:sp>
    </p:spTree>
    <p:extLst>
      <p:ext uri="{BB962C8B-B14F-4D97-AF65-F5344CB8AC3E}">
        <p14:creationId xmlns:p14="http://schemas.microsoft.com/office/powerpoint/2010/main" val="2824950670"/>
      </p:ext>
    </p:extLst>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le 1"/>
          <p:cNvSpPr>
            <a:spLocks noGrp="1" noChangeArrowheads="1"/>
          </p:cNvSpPr>
          <p:nvPr>
            <p:ph type="title"/>
          </p:nvPr>
        </p:nvSpPr>
        <p:spPr/>
        <p:txBody>
          <a:bodyPr>
            <a:noAutofit/>
          </a:bodyPr>
          <a:lstStyle/>
          <a:p>
            <a:r>
              <a:rPr lang="en-US" sz="3200" dirty="0"/>
              <a:t>Figure 14-9 Division of Labor</a:t>
            </a:r>
          </a:p>
        </p:txBody>
      </p:sp>
      <p:pic>
        <p:nvPicPr>
          <p:cNvPr id="2" name="Picture 2" descr="A bar graph describes the division of labor for men and women. The vertical axis has consecutive values from 0 to 9 and the horizontal axis lists the various activities. Approximate data is as follows. Housework; Men: 1.4, Women: 1.9; Food preparation and cleanup; Men: 0.8, Women: 1.2; Lawn and garden care; Men: 2.2, Women: 1.9; Household management; Men: 0.8, Women: 0.9; Caring for and helping household members; Men: 1.8, Women: 2.2; Working and work-related activities; Men: 8.4, Women: 7.6."/>
          <p:cNvPicPr>
            <a:picLocks noChangeAspect="1"/>
          </p:cNvPicPr>
          <p:nvPr/>
        </p:nvPicPr>
        <p:blipFill>
          <a:blip r:embed="rId3" cstate="print"/>
          <a:stretch>
            <a:fillRect/>
          </a:stretch>
        </p:blipFill>
        <p:spPr>
          <a:xfrm>
            <a:off x="1142992" y="1828800"/>
            <a:ext cx="6858015" cy="3190875"/>
          </a:xfrm>
          <a:prstGeom prst="rect">
            <a:avLst/>
          </a:prstGeom>
        </p:spPr>
      </p:pic>
      <p:sp>
        <p:nvSpPr>
          <p:cNvPr id="3" name="Text Placeholder 3"/>
          <p:cNvSpPr>
            <a:spLocks noGrp="1"/>
          </p:cNvSpPr>
          <p:nvPr>
            <p:ph type="body" sz="quarter" idx="10"/>
          </p:nvPr>
        </p:nvSpPr>
        <p:spPr/>
        <p:txBody>
          <a:bodyPr/>
          <a:lstStyle/>
          <a:p>
            <a:pPr marL="0" indent="0">
              <a:buNone/>
            </a:pPr>
            <a:r>
              <a:rPr lang="en-US" sz="1500" dirty="0"/>
              <a:t>Although husbands and wives generally work at their paying jobs a similar number of hours each week, wives are apt to spend more time than their husbands doing home chores and in child- care activities. Why do you think this pattern exists</a:t>
            </a:r>
            <a:r>
              <a:rPr lang="en-US" sz="1500" dirty="0" smtClean="0"/>
              <a:t>?</a:t>
            </a:r>
          </a:p>
          <a:p>
            <a:pPr marL="0" indent="0">
              <a:buNone/>
            </a:pPr>
            <a:r>
              <a:rPr lang="en-US" sz="1200" dirty="0" smtClean="0"/>
              <a:t>(</a:t>
            </a:r>
            <a:r>
              <a:rPr lang="en-US" sz="1200" dirty="0"/>
              <a:t>Source: Bureau of Labor Statistics, 2012</a:t>
            </a:r>
            <a:r>
              <a:rPr lang="en-US" sz="1200" dirty="0" smtClean="0"/>
              <a:t>.)</a:t>
            </a:r>
            <a:endParaRPr lang="en-US" sz="1500" dirty="0"/>
          </a:p>
        </p:txBody>
      </p:sp>
    </p:spTree>
    <p:extLst>
      <p:ext uri="{BB962C8B-B14F-4D97-AF65-F5344CB8AC3E}">
        <p14:creationId xmlns:p14="http://schemas.microsoft.com/office/powerpoint/2010/main" val="4727131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p:txBody>
          <a:bodyPr/>
          <a:lstStyle/>
          <a:p>
            <a:r>
              <a:rPr lang="en-US" dirty="0"/>
              <a:t>The Transition to Parenthood: </a:t>
            </a:r>
            <a:br>
              <a:rPr lang="en-US" dirty="0"/>
            </a:br>
            <a:r>
              <a:rPr lang="en-US" dirty="0"/>
              <a:t>Two’s a Couple, Three’s a Crowd?</a:t>
            </a:r>
          </a:p>
        </p:txBody>
      </p:sp>
      <p:sp>
        <p:nvSpPr>
          <p:cNvPr id="2" name="Content Placeholder 2"/>
          <p:cNvSpPr>
            <a:spLocks noGrp="1"/>
          </p:cNvSpPr>
          <p:nvPr>
            <p:ph idx="1"/>
          </p:nvPr>
        </p:nvSpPr>
        <p:spPr/>
        <p:txBody>
          <a:bodyPr/>
          <a:lstStyle/>
          <a:p>
            <a:r>
              <a:rPr lang="en-US" altLang="en-US" dirty="0"/>
              <a:t>Having children can well lead to greater marital </a:t>
            </a:r>
            <a:r>
              <a:rPr lang="en-US" altLang="en-US" dirty="0" smtClean="0"/>
              <a:t>satisfaction</a:t>
            </a:r>
          </a:p>
          <a:p>
            <a:pPr lvl="1"/>
            <a:r>
              <a:rPr lang="en-US" altLang="en-US" dirty="0" smtClean="0"/>
              <a:t>at </a:t>
            </a:r>
            <a:r>
              <a:rPr lang="en-US" altLang="en-US" dirty="0"/>
              <a:t>least for couples who are already satisfied with their </a:t>
            </a:r>
            <a:r>
              <a:rPr lang="en-US" altLang="en-US" dirty="0" smtClean="0"/>
              <a:t>marriage</a:t>
            </a:r>
            <a:endParaRPr lang="en-US" altLang="en-US" dirty="0"/>
          </a:p>
          <a:p>
            <a:r>
              <a:rPr lang="en-US" altLang="en-US" dirty="0"/>
              <a:t>For marriages in which satisfaction is low, having children may make a bad situation worse</a:t>
            </a:r>
          </a:p>
          <a:p>
            <a:pPr lvl="1"/>
            <a:r>
              <a:rPr lang="en-US" altLang="en-US" dirty="0"/>
              <a:t>Dramatic shift in spouses’ roles </a:t>
            </a:r>
          </a:p>
          <a:p>
            <a:pPr lvl="1"/>
            <a:r>
              <a:rPr lang="en-US" altLang="en-US" dirty="0"/>
              <a:t>Challenges to marital satisfaction</a:t>
            </a:r>
          </a:p>
          <a:p>
            <a:pPr lvl="1"/>
            <a:r>
              <a:rPr lang="en-US" altLang="en-US" dirty="0"/>
              <a:t>Successful </a:t>
            </a:r>
            <a:r>
              <a:rPr lang="en-US" altLang="en-US" dirty="0" smtClean="0"/>
              <a:t>coping</a:t>
            </a:r>
            <a:endParaRPr lang="en-US" altLang="en-US" dirty="0"/>
          </a:p>
        </p:txBody>
      </p:sp>
    </p:spTree>
    <p:extLst>
      <p:ext uri="{BB962C8B-B14F-4D97-AF65-F5344CB8AC3E}">
        <p14:creationId xmlns:p14="http://schemas.microsoft.com/office/powerpoint/2010/main" val="2765611852"/>
      </p:ext>
    </p:extLst>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Gay and Lesbian Parents</a:t>
            </a:r>
            <a:endParaRPr lang="en-US" dirty="0"/>
          </a:p>
        </p:txBody>
      </p:sp>
      <p:sp>
        <p:nvSpPr>
          <p:cNvPr id="3" name="Content Placeholder 2"/>
          <p:cNvSpPr>
            <a:spLocks noGrp="1"/>
          </p:cNvSpPr>
          <p:nvPr>
            <p:ph idx="1"/>
          </p:nvPr>
        </p:nvSpPr>
        <p:spPr/>
        <p:txBody>
          <a:bodyPr/>
          <a:lstStyle/>
          <a:p>
            <a:r>
              <a:rPr lang="en-US" altLang="en-US" dirty="0"/>
              <a:t>About 20% of gay men and lesbian women are parents</a:t>
            </a:r>
          </a:p>
          <a:p>
            <a:pPr lvl="1"/>
            <a:r>
              <a:rPr lang="en-US" altLang="en-US" dirty="0"/>
              <a:t>No difference in psychological adjustment from children raised in heterosexual homes</a:t>
            </a:r>
          </a:p>
          <a:p>
            <a:pPr lvl="1"/>
            <a:r>
              <a:rPr lang="en-US" altLang="en-US" dirty="0"/>
              <a:t>Specialization of roles develop</a:t>
            </a:r>
          </a:p>
          <a:p>
            <a:r>
              <a:rPr lang="en-US" altLang="en-US" dirty="0"/>
              <a:t>For children, no differences in terms of eventual adjustment compared to those raised in heterosexual households</a:t>
            </a:r>
            <a:endParaRPr lang="en-US" dirty="0"/>
          </a:p>
        </p:txBody>
      </p:sp>
    </p:spTree>
    <p:extLst>
      <p:ext uri="{BB962C8B-B14F-4D97-AF65-F5344CB8AC3E}">
        <p14:creationId xmlns:p14="http://schemas.microsoft.com/office/powerpoint/2010/main" val="1080251982"/>
      </p:ext>
    </p:extLst>
  </p:cSld>
  <p:clrMapOvr>
    <a:masterClrMapping/>
  </p:clrMapOvr>
  <p:transition spd="slow"/>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p:txBody>
          <a:bodyPr/>
          <a:lstStyle/>
          <a:p>
            <a:r>
              <a:rPr lang="en-US" altLang="en-US" dirty="0">
                <a:ea typeface="ＭＳ Ｐゴシック" panose="020B0600070205080204" pitchFamily="34" charset="-128"/>
              </a:rPr>
              <a:t>Staying Single: I Want to Be Alone</a:t>
            </a:r>
            <a:endParaRPr lang="en-US" dirty="0"/>
          </a:p>
        </p:txBody>
      </p:sp>
      <p:sp>
        <p:nvSpPr>
          <p:cNvPr id="2" name="Content Placeholder 2"/>
          <p:cNvSpPr>
            <a:spLocks noGrp="1"/>
          </p:cNvSpPr>
          <p:nvPr>
            <p:ph idx="1"/>
          </p:nvPr>
        </p:nvSpPr>
        <p:spPr/>
        <p:txBody>
          <a:bodyPr/>
          <a:lstStyle/>
          <a:p>
            <a:r>
              <a:rPr lang="en-US" altLang="en-US" dirty="0"/>
              <a:t>About 20 percent of women and 30 percent of men live alone without an intimate partner</a:t>
            </a:r>
          </a:p>
          <a:p>
            <a:pPr marL="696913" indent="-342900">
              <a:buFont typeface="Arial" panose="020B0604020202020204" pitchFamily="34" charset="0"/>
              <a:buChar char="–"/>
            </a:pPr>
            <a:r>
              <a:rPr lang="en-US" altLang="en-US" dirty="0"/>
              <a:t>About 20 percent overall will live their entire lives in singlehood</a:t>
            </a:r>
          </a:p>
          <a:p>
            <a:pPr marL="287338" indent="-273050"/>
            <a:r>
              <a:rPr lang="en-US" altLang="en-US" dirty="0"/>
              <a:t>Often due to:</a:t>
            </a:r>
          </a:p>
          <a:p>
            <a:pPr marL="696913" indent="-342900">
              <a:buFont typeface="Arial" panose="020B0604020202020204" pitchFamily="34" charset="0"/>
              <a:buChar char="–"/>
            </a:pPr>
            <a:r>
              <a:rPr lang="en-US" altLang="en-US" dirty="0"/>
              <a:t>Negative views of marriage</a:t>
            </a:r>
          </a:p>
          <a:p>
            <a:pPr marL="696913" indent="-342900">
              <a:buFont typeface="Arial" panose="020B0604020202020204" pitchFamily="34" charset="0"/>
              <a:buChar char="–"/>
            </a:pPr>
            <a:r>
              <a:rPr lang="en-US" altLang="en-US" dirty="0"/>
              <a:t>Seeing marriage as too restrictive</a:t>
            </a:r>
          </a:p>
          <a:p>
            <a:pPr marL="696913" indent="-342900">
              <a:buFont typeface="Arial" panose="020B0604020202020204" pitchFamily="34" charset="0"/>
              <a:buChar char="–"/>
            </a:pPr>
            <a:r>
              <a:rPr lang="en-US" altLang="en-US" dirty="0"/>
              <a:t>Lack of a suitable partner</a:t>
            </a:r>
            <a:endParaRPr lang="en-US" dirty="0"/>
          </a:p>
        </p:txBody>
      </p:sp>
    </p:spTree>
    <p:extLst>
      <p:ext uri="{BB962C8B-B14F-4D97-AF65-F5344CB8AC3E}">
        <p14:creationId xmlns:p14="http://schemas.microsoft.com/office/powerpoint/2010/main" val="815824712"/>
      </p:ext>
    </p:extLst>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noChangeArrowheads="1"/>
          </p:cNvSpPr>
          <p:nvPr>
            <p:ph type="title"/>
          </p:nvPr>
        </p:nvSpPr>
        <p:spPr/>
        <p:txBody>
          <a:bodyPr>
            <a:noAutofit/>
          </a:bodyPr>
          <a:lstStyle/>
          <a:p>
            <a:pPr eaLnBrk="1" hangingPunct="1"/>
            <a:r>
              <a:rPr lang="en-US" altLang="en-US" dirty="0" smtClean="0">
                <a:ea typeface="ＭＳ Ｐゴシック" panose="020B0600070205080204" pitchFamily="34" charset="-128"/>
              </a:rPr>
              <a:t>Work: Choosing and Embarking on a Career </a:t>
            </a:r>
          </a:p>
        </p:txBody>
      </p:sp>
      <p:sp>
        <p:nvSpPr>
          <p:cNvPr id="3" name="Content Placeholder 2"/>
          <p:cNvSpPr>
            <a:spLocks noGrp="1"/>
          </p:cNvSpPr>
          <p:nvPr>
            <p:ph idx="1"/>
          </p:nvPr>
        </p:nvSpPr>
        <p:spPr/>
        <p:txBody>
          <a:bodyPr/>
          <a:lstStyle/>
          <a:p>
            <a:pPr marL="1203325" indent="-1203325">
              <a:buNone/>
            </a:pPr>
            <a:r>
              <a:rPr lang="en-US" b="1" dirty="0" smtClean="0">
                <a:solidFill>
                  <a:schemeClr val="bg2"/>
                </a:solidFill>
              </a:rPr>
              <a:t>14.10</a:t>
            </a:r>
            <a:r>
              <a:rPr lang="en-US" b="1" dirty="0" smtClean="0"/>
              <a:t> </a:t>
            </a:r>
            <a:r>
              <a:rPr lang="en-US" dirty="0"/>
              <a:t>Explain the role of careers in the lives of young adults.</a:t>
            </a:r>
          </a:p>
          <a:p>
            <a:pPr marL="914400" indent="-914400">
              <a:buNone/>
            </a:pPr>
            <a:r>
              <a:rPr lang="en-US" b="1" dirty="0" smtClean="0">
                <a:solidFill>
                  <a:schemeClr val="bg2"/>
                </a:solidFill>
              </a:rPr>
              <a:t>14.11</a:t>
            </a:r>
            <a:r>
              <a:rPr lang="en-US" dirty="0"/>
              <a:t> List factors that influence the choice of a career in early adulthood.</a:t>
            </a:r>
          </a:p>
          <a:p>
            <a:pPr marL="914400" indent="-914400">
              <a:buNone/>
            </a:pPr>
            <a:r>
              <a:rPr lang="en-US" b="1" dirty="0" smtClean="0">
                <a:solidFill>
                  <a:schemeClr val="bg2"/>
                </a:solidFill>
              </a:rPr>
              <a:t>14.12</a:t>
            </a:r>
            <a:r>
              <a:rPr lang="en-US" dirty="0"/>
              <a:t> Describe how gender affects work choices and the work environment.</a:t>
            </a:r>
          </a:p>
          <a:p>
            <a:pPr marL="914400" indent="-914400">
              <a:buNone/>
            </a:pPr>
            <a:r>
              <a:rPr lang="en-US" b="1" dirty="0" smtClean="0">
                <a:solidFill>
                  <a:schemeClr val="bg2"/>
                </a:solidFill>
              </a:rPr>
              <a:t>14.13</a:t>
            </a:r>
            <a:r>
              <a:rPr lang="en-US" dirty="0"/>
              <a:t> Explain why people work and what elements of a job bring satisfaction</a:t>
            </a:r>
            <a:r>
              <a:rPr lang="en-US" dirty="0" smtClean="0"/>
              <a:t>.</a:t>
            </a:r>
            <a:endParaRPr lang="en-US" dirty="0"/>
          </a:p>
        </p:txBody>
      </p:sp>
    </p:spTree>
    <p:extLst>
      <p:ext uri="{BB962C8B-B14F-4D97-AF65-F5344CB8AC3E}">
        <p14:creationId xmlns:p14="http://schemas.microsoft.com/office/powerpoint/2010/main" val="3321179650"/>
      </p:ext>
    </p:extLst>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p:txBody>
          <a:bodyPr/>
          <a:lstStyle/>
          <a:p>
            <a:r>
              <a:rPr lang="en-US" altLang="en-US" dirty="0">
                <a:ea typeface="ＭＳ Ｐゴシック" panose="020B0600070205080204" pitchFamily="34" charset="-128"/>
              </a:rPr>
              <a:t>Identity During Young Adulthood: </a:t>
            </a:r>
            <a:br>
              <a:rPr lang="en-US" altLang="en-US" dirty="0">
                <a:ea typeface="ＭＳ Ｐゴシック" panose="020B0600070205080204" pitchFamily="34" charset="-128"/>
              </a:rPr>
            </a:br>
            <a:r>
              <a:rPr lang="en-US" altLang="en-US" dirty="0">
                <a:ea typeface="ＭＳ Ｐゴシック" panose="020B0600070205080204" pitchFamily="34" charset="-128"/>
              </a:rPr>
              <a:t>The Role of Work</a:t>
            </a:r>
            <a:endParaRPr lang="en-US" dirty="0"/>
          </a:p>
        </p:txBody>
      </p:sp>
      <p:sp>
        <p:nvSpPr>
          <p:cNvPr id="2" name="Content Placeholder 2"/>
          <p:cNvSpPr>
            <a:spLocks noGrp="1"/>
          </p:cNvSpPr>
          <p:nvPr>
            <p:ph idx="1"/>
          </p:nvPr>
        </p:nvSpPr>
        <p:spPr/>
        <p:txBody>
          <a:bodyPr/>
          <a:lstStyle/>
          <a:p>
            <a:pPr marL="0" indent="0">
              <a:buNone/>
              <a:defRPr/>
            </a:pPr>
            <a:r>
              <a:rPr lang="en-US" b="1" dirty="0"/>
              <a:t>Career consolidation</a:t>
            </a:r>
          </a:p>
          <a:p>
            <a:pPr>
              <a:buFont typeface="Arial" charset="0"/>
              <a:buChar char="•"/>
              <a:defRPr/>
            </a:pPr>
            <a:r>
              <a:rPr lang="en-US" dirty="0"/>
              <a:t>General pattern of psychological development as young adults center on careers</a:t>
            </a:r>
          </a:p>
          <a:p>
            <a:pPr>
              <a:buFont typeface="Arial" charset="0"/>
              <a:buChar char="•"/>
              <a:defRPr/>
            </a:pPr>
            <a:r>
              <a:rPr lang="en-US" dirty="0"/>
              <a:t>Career concerns supplant focus on intimacy</a:t>
            </a:r>
          </a:p>
          <a:p>
            <a:pPr marL="0" indent="0">
              <a:buNone/>
              <a:defRPr/>
            </a:pPr>
            <a:r>
              <a:rPr lang="en-US" b="1" dirty="0"/>
              <a:t>Criticisms</a:t>
            </a:r>
          </a:p>
          <a:p>
            <a:pPr>
              <a:buFont typeface="Arial" charset="0"/>
              <a:buChar char="•"/>
              <a:defRPr/>
            </a:pPr>
            <a:r>
              <a:rPr lang="en-US" dirty="0"/>
              <a:t>Highly restricted sample limits generalizability</a:t>
            </a:r>
          </a:p>
          <a:p>
            <a:pPr>
              <a:buFont typeface="Arial" charset="0"/>
              <a:buChar char="•"/>
              <a:defRPr/>
            </a:pPr>
            <a:r>
              <a:rPr lang="en-US" dirty="0"/>
              <a:t>Dated findings in view of shifts in attitudes toward importance of work</a:t>
            </a:r>
          </a:p>
        </p:txBody>
      </p:sp>
    </p:spTree>
    <p:extLst>
      <p:ext uri="{BB962C8B-B14F-4D97-AF65-F5344CB8AC3E}">
        <p14:creationId xmlns:p14="http://schemas.microsoft.com/office/powerpoint/2010/main" val="644290257"/>
      </p:ext>
    </p:extLst>
  </p:cSld>
  <p:clrMapOvr>
    <a:masterClrMapping/>
  </p:clrMapOvr>
  <p:transition spd="slow"/>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Picking an Occupation: </a:t>
            </a:r>
            <a:br>
              <a:rPr lang="en-US" dirty="0"/>
            </a:br>
            <a:r>
              <a:rPr lang="en-US" dirty="0"/>
              <a:t>Career Choice Theory</a:t>
            </a:r>
          </a:p>
        </p:txBody>
      </p:sp>
      <p:sp>
        <p:nvSpPr>
          <p:cNvPr id="3" name="Content Placeholder 2"/>
          <p:cNvSpPr>
            <a:spLocks noGrp="1"/>
          </p:cNvSpPr>
          <p:nvPr>
            <p:ph idx="1"/>
          </p:nvPr>
        </p:nvSpPr>
        <p:spPr/>
        <p:txBody>
          <a:bodyPr/>
          <a:lstStyle/>
          <a:p>
            <a:pPr marL="0" indent="0">
              <a:spcBef>
                <a:spcPts val="1000"/>
              </a:spcBef>
              <a:buNone/>
              <a:defRPr/>
            </a:pPr>
            <a:r>
              <a:rPr lang="en-US" b="1" dirty="0"/>
              <a:t>Ginzberg’</a:t>
            </a:r>
            <a:r>
              <a:rPr lang="en-US" altLang="ja-JP" b="1" dirty="0"/>
              <a:t>s Approach </a:t>
            </a:r>
          </a:p>
          <a:p>
            <a:pPr>
              <a:spcBef>
                <a:spcPts val="1000"/>
              </a:spcBef>
              <a:buFont typeface="Arial" charset="0"/>
              <a:buChar char="•"/>
              <a:defRPr/>
            </a:pPr>
            <a:r>
              <a:rPr lang="en-US" dirty="0"/>
              <a:t>Fantasy period</a:t>
            </a:r>
          </a:p>
          <a:p>
            <a:pPr>
              <a:spcBef>
                <a:spcPts val="1000"/>
              </a:spcBef>
              <a:buFont typeface="Arial" charset="0"/>
              <a:buChar char="•"/>
              <a:defRPr/>
            </a:pPr>
            <a:r>
              <a:rPr lang="en-US" dirty="0"/>
              <a:t>Tentative period </a:t>
            </a:r>
          </a:p>
          <a:p>
            <a:pPr>
              <a:spcBef>
                <a:spcPts val="1000"/>
              </a:spcBef>
              <a:buFont typeface="Arial" charset="0"/>
              <a:buChar char="•"/>
              <a:defRPr/>
            </a:pPr>
            <a:r>
              <a:rPr lang="en-US" dirty="0"/>
              <a:t>Realistic period</a:t>
            </a:r>
          </a:p>
          <a:p>
            <a:pPr marL="0" indent="0">
              <a:spcBef>
                <a:spcPts val="1000"/>
              </a:spcBef>
              <a:buNone/>
              <a:defRPr/>
            </a:pPr>
            <a:r>
              <a:rPr lang="en-US" b="1" dirty="0"/>
              <a:t>Criticism</a:t>
            </a:r>
          </a:p>
          <a:p>
            <a:pPr>
              <a:spcBef>
                <a:spcPts val="1000"/>
              </a:spcBef>
              <a:buFont typeface="Arial" charset="0"/>
              <a:buChar char="•"/>
              <a:defRPr/>
            </a:pPr>
            <a:r>
              <a:rPr lang="en-US" dirty="0"/>
              <a:t>Non-representative sample</a:t>
            </a:r>
          </a:p>
          <a:p>
            <a:pPr>
              <a:spcBef>
                <a:spcPts val="1000"/>
              </a:spcBef>
              <a:buFont typeface="Arial" charset="0"/>
              <a:buChar char="•"/>
              <a:defRPr/>
            </a:pPr>
            <a:r>
              <a:rPr lang="en-US" dirty="0"/>
              <a:t>Overstates choices and options to lower SES people</a:t>
            </a:r>
          </a:p>
          <a:p>
            <a:pPr>
              <a:spcBef>
                <a:spcPts val="1000"/>
              </a:spcBef>
              <a:buFont typeface="Arial" charset="0"/>
              <a:buChar char="•"/>
              <a:defRPr/>
            </a:pPr>
            <a:r>
              <a:rPr lang="en-US" dirty="0"/>
              <a:t>Age demarcations may be too rigid</a:t>
            </a:r>
          </a:p>
        </p:txBody>
      </p:sp>
    </p:spTree>
    <p:extLst>
      <p:ext uri="{BB962C8B-B14F-4D97-AF65-F5344CB8AC3E}">
        <p14:creationId xmlns:p14="http://schemas.microsoft.com/office/powerpoint/2010/main" val="3584741600"/>
      </p:ext>
    </p:extLst>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Picking an Occupation: </a:t>
            </a:r>
            <a:br>
              <a:rPr lang="en-US" dirty="0"/>
            </a:br>
            <a:r>
              <a:rPr lang="en-US" dirty="0"/>
              <a:t>Personality Types</a:t>
            </a:r>
          </a:p>
        </p:txBody>
      </p:sp>
      <p:sp>
        <p:nvSpPr>
          <p:cNvPr id="3" name="Content Placeholder 2"/>
          <p:cNvSpPr>
            <a:spLocks noGrp="1"/>
          </p:cNvSpPr>
          <p:nvPr>
            <p:ph idx="1"/>
          </p:nvPr>
        </p:nvSpPr>
        <p:spPr/>
        <p:txBody>
          <a:bodyPr/>
          <a:lstStyle/>
          <a:p>
            <a:pPr marL="0" indent="0">
              <a:spcBef>
                <a:spcPts val="500"/>
              </a:spcBef>
              <a:buNone/>
              <a:defRPr/>
            </a:pPr>
            <a:r>
              <a:rPr lang="en-US" b="1" dirty="0"/>
              <a:t>Holland’</a:t>
            </a:r>
            <a:r>
              <a:rPr lang="en-US" altLang="ja-JP" b="1" dirty="0"/>
              <a:t>s Approach</a:t>
            </a:r>
          </a:p>
          <a:p>
            <a:pPr>
              <a:spcBef>
                <a:spcPts val="500"/>
              </a:spcBef>
              <a:buFont typeface="Arial" charset="0"/>
              <a:buChar char="•"/>
              <a:defRPr/>
            </a:pPr>
            <a:r>
              <a:rPr lang="en-US" dirty="0"/>
              <a:t>Realistic</a:t>
            </a:r>
          </a:p>
          <a:p>
            <a:pPr>
              <a:spcBef>
                <a:spcPts val="500"/>
              </a:spcBef>
              <a:buFont typeface="Arial" charset="0"/>
              <a:buChar char="•"/>
              <a:defRPr/>
            </a:pPr>
            <a:r>
              <a:rPr lang="en-US" dirty="0"/>
              <a:t>Intellectual</a:t>
            </a:r>
          </a:p>
          <a:p>
            <a:pPr>
              <a:spcBef>
                <a:spcPts val="500"/>
              </a:spcBef>
              <a:buFont typeface="Arial" charset="0"/>
              <a:buChar char="•"/>
              <a:defRPr/>
            </a:pPr>
            <a:r>
              <a:rPr lang="en-US" dirty="0"/>
              <a:t>Social</a:t>
            </a:r>
          </a:p>
          <a:p>
            <a:pPr>
              <a:spcBef>
                <a:spcPts val="500"/>
              </a:spcBef>
              <a:buFont typeface="Arial" charset="0"/>
              <a:buChar char="•"/>
              <a:defRPr/>
            </a:pPr>
            <a:r>
              <a:rPr lang="en-US" dirty="0"/>
              <a:t>Conventional</a:t>
            </a:r>
          </a:p>
          <a:p>
            <a:pPr>
              <a:spcBef>
                <a:spcPts val="500"/>
              </a:spcBef>
              <a:buFont typeface="Arial" charset="0"/>
              <a:buChar char="•"/>
              <a:defRPr/>
            </a:pPr>
            <a:r>
              <a:rPr lang="en-US" dirty="0"/>
              <a:t>Enterprising</a:t>
            </a:r>
          </a:p>
          <a:p>
            <a:pPr>
              <a:spcBef>
                <a:spcPts val="500"/>
              </a:spcBef>
              <a:buFont typeface="Arial" charset="0"/>
              <a:buChar char="•"/>
              <a:defRPr/>
            </a:pPr>
            <a:r>
              <a:rPr lang="en-US" dirty="0"/>
              <a:t>Artistic</a:t>
            </a:r>
          </a:p>
          <a:p>
            <a:pPr marL="0" indent="0">
              <a:spcBef>
                <a:spcPts val="500"/>
              </a:spcBef>
              <a:buNone/>
              <a:defRPr/>
            </a:pPr>
            <a:r>
              <a:rPr lang="en-US" b="1" dirty="0"/>
              <a:t>Criticisms</a:t>
            </a:r>
          </a:p>
          <a:p>
            <a:pPr>
              <a:spcBef>
                <a:spcPts val="500"/>
              </a:spcBef>
              <a:buFont typeface="Arial" charset="0"/>
              <a:buChar char="•"/>
              <a:defRPr/>
            </a:pPr>
            <a:r>
              <a:rPr lang="en-US" dirty="0"/>
              <a:t>Lack of fit for many</a:t>
            </a:r>
          </a:p>
          <a:p>
            <a:pPr>
              <a:spcBef>
                <a:spcPts val="500"/>
              </a:spcBef>
              <a:buFont typeface="Arial" charset="0"/>
              <a:buChar char="•"/>
              <a:defRPr/>
            </a:pPr>
            <a:r>
              <a:rPr lang="en-US" dirty="0"/>
              <a:t>Exceptions to typology</a:t>
            </a:r>
          </a:p>
        </p:txBody>
      </p:sp>
    </p:spTree>
    <p:extLst>
      <p:ext uri="{BB962C8B-B14F-4D97-AF65-F5344CB8AC3E}">
        <p14:creationId xmlns:p14="http://schemas.microsoft.com/office/powerpoint/2010/main" val="2105411988"/>
      </p:ext>
    </p:extLst>
  </p:cSld>
  <p:clrMapOvr>
    <a:masterClrMapping/>
  </p:clrMapOvr>
  <p:transition spd="slow"/>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p:txBody>
          <a:bodyPr/>
          <a:lstStyle/>
          <a:p>
            <a:r>
              <a:rPr lang="en-US" altLang="en-US" dirty="0">
                <a:ea typeface="ＭＳ Ｐゴシック" panose="020B0600070205080204" pitchFamily="34" charset="-128"/>
              </a:rPr>
              <a:t>Gender and Career Choices: </a:t>
            </a:r>
            <a:br>
              <a:rPr lang="en-US" altLang="en-US" dirty="0">
                <a:ea typeface="ＭＳ Ｐゴシック" panose="020B0600070205080204" pitchFamily="34" charset="-128"/>
              </a:rPr>
            </a:br>
            <a:r>
              <a:rPr lang="en-US" altLang="en-US" dirty="0">
                <a:ea typeface="ＭＳ Ｐゴシック" panose="020B0600070205080204" pitchFamily="34" charset="-128"/>
              </a:rPr>
              <a:t>Women’</a:t>
            </a:r>
            <a:r>
              <a:rPr lang="en-US" altLang="ja-JP" dirty="0">
                <a:ea typeface="ＭＳ Ｐゴシック" panose="020B0600070205080204" pitchFamily="34" charset="-128"/>
              </a:rPr>
              <a:t>s</a:t>
            </a:r>
            <a:r>
              <a:rPr lang="en-US" altLang="en-US" dirty="0">
                <a:ea typeface="ＭＳ Ｐゴシック" panose="020B0600070205080204" pitchFamily="34" charset="-128"/>
              </a:rPr>
              <a:t> Work</a:t>
            </a:r>
            <a:endParaRPr lang="en-US" dirty="0"/>
          </a:p>
        </p:txBody>
      </p:sp>
      <p:sp>
        <p:nvSpPr>
          <p:cNvPr id="2" name="Content Placeholder 2"/>
          <p:cNvSpPr>
            <a:spLocks noGrp="1"/>
          </p:cNvSpPr>
          <p:nvPr>
            <p:ph idx="1"/>
          </p:nvPr>
        </p:nvSpPr>
        <p:spPr/>
        <p:txBody>
          <a:bodyPr/>
          <a:lstStyle/>
          <a:p>
            <a:r>
              <a:rPr lang="en-US" altLang="en-US" dirty="0"/>
              <a:t>Traditionally:</a:t>
            </a:r>
          </a:p>
          <a:p>
            <a:pPr lvl="1"/>
            <a:r>
              <a:rPr lang="en-US" altLang="en-US" dirty="0"/>
              <a:t>Communal professions</a:t>
            </a:r>
            <a:r>
              <a:rPr lang="en-US" altLang="en-US" b="1" dirty="0"/>
              <a:t>  </a:t>
            </a:r>
            <a:r>
              <a:rPr lang="en-US" altLang="en-US" dirty="0"/>
              <a:t>were seen as appropriate for  women</a:t>
            </a:r>
          </a:p>
          <a:p>
            <a:pPr lvl="1"/>
            <a:r>
              <a:rPr lang="en-US" altLang="en-US" dirty="0"/>
              <a:t>Agentic professions</a:t>
            </a:r>
            <a:r>
              <a:rPr lang="en-US" altLang="en-US" b="1" dirty="0"/>
              <a:t> </a:t>
            </a:r>
            <a:r>
              <a:rPr lang="en-US" altLang="en-US" dirty="0"/>
              <a:t> were seen as appropriate for men</a:t>
            </a:r>
          </a:p>
          <a:p>
            <a:r>
              <a:rPr lang="en-US" altLang="en-US" dirty="0"/>
              <a:t>Women less likely to be found in male-dominated professions</a:t>
            </a:r>
            <a:endParaRPr lang="en-US" dirty="0"/>
          </a:p>
        </p:txBody>
      </p:sp>
    </p:spTree>
    <p:extLst>
      <p:ext uri="{BB962C8B-B14F-4D97-AF65-F5344CB8AC3E}">
        <p14:creationId xmlns:p14="http://schemas.microsoft.com/office/powerpoint/2010/main" val="330021103"/>
      </p:ext>
    </p:extLst>
  </p:cSld>
  <p:clrMapOvr>
    <a:masterClrMapping/>
  </p:clrMapOvr>
  <p:transition spd="slow"/>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Title 1"/>
          <p:cNvSpPr>
            <a:spLocks noGrp="1"/>
          </p:cNvSpPr>
          <p:nvPr>
            <p:ph type="title"/>
          </p:nvPr>
        </p:nvSpPr>
        <p:spPr/>
        <p:txBody>
          <a:bodyPr>
            <a:noAutofit/>
          </a:bodyPr>
          <a:lstStyle/>
          <a:p>
            <a:r>
              <a:rPr lang="en-US" dirty="0"/>
              <a:t>Figure 14-10 </a:t>
            </a:r>
            <a:r>
              <a:rPr lang="en-US" dirty="0" smtClean="0"/>
              <a:t>The </a:t>
            </a:r>
            <a:r>
              <a:rPr lang="en-US" dirty="0"/>
              <a:t>Gender Wage Gap</a:t>
            </a:r>
          </a:p>
        </p:txBody>
      </p:sp>
      <p:pic>
        <p:nvPicPr>
          <p:cNvPr id="2" name="Picture 2" descr="A line graph shows the Gender Wage Gap over the years from 19 79 to 20 13. The vertical axis labeled Percent has values from 50 to 100 in increments of 5. The horizontal axis lists the years from 19 79 to 20 13. Approximate data is as follows. 19 79: 63%; 19 81: 64%; 19 83: 66%; 19 85: 67%; 19 87: 70%; 19 89: 70%; 19 91: 75%; 19 93: 76%; 19 95: 75%; 19 97: 75%; 19 99: 76%; 2001: 76%; 2003: 79%; 2005: 81%; 2007: 80%; 2009: 80%; 2011: 82%; 2013: 82%."/>
          <p:cNvPicPr>
            <a:picLocks noChangeAspect="1"/>
          </p:cNvPicPr>
          <p:nvPr/>
        </p:nvPicPr>
        <p:blipFill>
          <a:blip r:embed="rId3" cstate="print"/>
          <a:stretch>
            <a:fillRect/>
          </a:stretch>
        </p:blipFill>
        <p:spPr>
          <a:xfrm>
            <a:off x="838200" y="1905000"/>
            <a:ext cx="7434573" cy="2982036"/>
          </a:xfrm>
          <a:prstGeom prst="rect">
            <a:avLst/>
          </a:prstGeom>
        </p:spPr>
      </p:pic>
      <p:sp>
        <p:nvSpPr>
          <p:cNvPr id="3" name="Text Placeholder 3"/>
          <p:cNvSpPr>
            <a:spLocks noGrp="1"/>
          </p:cNvSpPr>
          <p:nvPr>
            <p:ph type="body" sz="quarter" idx="10"/>
          </p:nvPr>
        </p:nvSpPr>
        <p:spPr/>
        <p:txBody>
          <a:bodyPr>
            <a:normAutofit/>
          </a:bodyPr>
          <a:lstStyle/>
          <a:p>
            <a:pPr marL="0" indent="0">
              <a:buNone/>
            </a:pPr>
            <a:r>
              <a:rPr lang="en-US" altLang="en-US" sz="1500" dirty="0" smtClean="0"/>
              <a:t>Women’s </a:t>
            </a:r>
            <a:r>
              <a:rPr lang="en-US" altLang="en-US" sz="1500" dirty="0"/>
              <a:t>weekly earnings as a percentage of </a:t>
            </a:r>
            <a:r>
              <a:rPr lang="en-US" altLang="en-US" sz="1500" dirty="0" smtClean="0"/>
              <a:t>men’s </a:t>
            </a:r>
            <a:r>
              <a:rPr lang="en-US" altLang="en-US" sz="1500" dirty="0"/>
              <a:t>have increased since 1979 but are still only a bit more than 75 </a:t>
            </a:r>
            <a:r>
              <a:rPr lang="en-US" altLang="en-US" sz="1500" dirty="0" smtClean="0"/>
              <a:t>percent.</a:t>
            </a:r>
            <a:endParaRPr lang="en-US" altLang="en-US" sz="1500" dirty="0"/>
          </a:p>
        </p:txBody>
      </p:sp>
    </p:spTree>
    <p:extLst>
      <p:ext uri="{BB962C8B-B14F-4D97-AF65-F5344CB8AC3E}">
        <p14:creationId xmlns:p14="http://schemas.microsoft.com/office/powerpoint/2010/main" val="36291609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p:txBody>
          <a:bodyPr/>
          <a:lstStyle/>
          <a:p>
            <a:r>
              <a:rPr lang="en-US" altLang="en-US" dirty="0">
                <a:ea typeface="ＭＳ Ｐゴシック" panose="020B0600070205080204" pitchFamily="34" charset="-128"/>
              </a:rPr>
              <a:t>Why Do People Work? </a:t>
            </a:r>
            <a:br>
              <a:rPr lang="en-US" altLang="en-US" dirty="0">
                <a:ea typeface="ＭＳ Ｐゴシック" panose="020B0600070205080204" pitchFamily="34" charset="-128"/>
              </a:rPr>
            </a:br>
            <a:r>
              <a:rPr lang="en-US" altLang="en-US" dirty="0">
                <a:ea typeface="ＭＳ Ｐゴシック" panose="020B0600070205080204" pitchFamily="34" charset="-128"/>
              </a:rPr>
              <a:t>More Than Earning a Living</a:t>
            </a:r>
            <a:endParaRPr lang="en-US" dirty="0"/>
          </a:p>
        </p:txBody>
      </p:sp>
      <p:sp>
        <p:nvSpPr>
          <p:cNvPr id="2" name="Content Placeholder 2"/>
          <p:cNvSpPr>
            <a:spLocks noGrp="1"/>
          </p:cNvSpPr>
          <p:nvPr>
            <p:ph idx="1"/>
          </p:nvPr>
        </p:nvSpPr>
        <p:spPr/>
        <p:txBody>
          <a:bodyPr/>
          <a:lstStyle/>
          <a:p>
            <a:r>
              <a:rPr lang="en-US" altLang="en-US" dirty="0"/>
              <a:t>Motivation</a:t>
            </a:r>
          </a:p>
          <a:p>
            <a:pPr lvl="1"/>
            <a:r>
              <a:rPr lang="en-US" altLang="en-US" dirty="0"/>
              <a:t>Extrinsic </a:t>
            </a:r>
          </a:p>
          <a:p>
            <a:pPr lvl="1"/>
            <a:r>
              <a:rPr lang="en-US" altLang="en-US" dirty="0"/>
              <a:t>Intrinsic </a:t>
            </a:r>
          </a:p>
          <a:p>
            <a:r>
              <a:rPr lang="en-US" altLang="en-US" dirty="0"/>
              <a:t>Personal identity</a:t>
            </a:r>
          </a:p>
          <a:p>
            <a:r>
              <a:rPr lang="en-US" altLang="en-US" dirty="0"/>
              <a:t>Status</a:t>
            </a:r>
            <a:endParaRPr lang="en-US" dirty="0"/>
          </a:p>
        </p:txBody>
      </p:sp>
    </p:spTree>
    <p:extLst>
      <p:ext uri="{BB962C8B-B14F-4D97-AF65-F5344CB8AC3E}">
        <p14:creationId xmlns:p14="http://schemas.microsoft.com/office/powerpoint/2010/main" val="3192729131"/>
      </p:ext>
    </p:extLst>
  </p:cSld>
  <p:clrMapOvr>
    <a:masterClrMapping/>
  </p:clrMapOvr>
  <p:transition spd="slow"/>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descr="A bar graph represents the status hierarchy of various professions.&#10;The vertical axis lists the various professions. The horizontal axis labeled “Score” has values from 0 to 100 in increments of 10. Approximate data are as given below:&#10;Physicians and surgeons: 100; Architects: 92; Special education teachers: 80; Funeral directors: 75; Real estate brokers: 70; Physical therapists: 56; Utility meter readers: 46; Medical assistants: 42; Carpenters: 35; Child care workers: 21; Food prep workers: 4."/>
          <p:cNvSpPr>
            <a:spLocks noGrp="1"/>
          </p:cNvSpPr>
          <p:nvPr>
            <p:ph type="title"/>
          </p:nvPr>
        </p:nvSpPr>
        <p:spPr/>
        <p:txBody>
          <a:bodyPr>
            <a:noAutofit/>
          </a:bodyPr>
          <a:lstStyle/>
          <a:p>
            <a:r>
              <a:rPr lang="en-US" altLang="en-US" dirty="0">
                <a:ea typeface="ＭＳ Ｐゴシック" panose="020B0600070205080204" pitchFamily="34" charset="-128"/>
              </a:rPr>
              <a:t>Figure </a:t>
            </a:r>
            <a:r>
              <a:rPr lang="en-US" altLang="en-US" dirty="0" smtClean="0">
                <a:ea typeface="ＭＳ Ｐゴシック" panose="020B0600070205080204" pitchFamily="34" charset="-128"/>
              </a:rPr>
              <a:t>14-11 Status Hierarchy of Various Professions</a:t>
            </a:r>
          </a:p>
        </p:txBody>
      </p:sp>
      <p:pic>
        <p:nvPicPr>
          <p:cNvPr id="5" name="Picture 2" descr="A bar graph represents the status hierarchy of various professions. Physicians and Surgeons: 100. Architects: 92. Special Ed Teachers: 80. Funeral Directors: 75. Real Estate Brokers: 70. Physical Therapists: 56. Utility Meter Readers: 46. Medical Assistants: 42. Carpenters: 35. Child Care Workers: 21. Food Prep Workers: 4."/>
          <p:cNvPicPr>
            <a:picLocks noGrp="1" noChangeAspect="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bwMode="auto">
          <a:xfrm>
            <a:off x="838200" y="1828800"/>
            <a:ext cx="7696200" cy="382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81490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Satisfaction on the Job</a:t>
            </a:r>
            <a:endParaRPr lang="en-US" dirty="0"/>
          </a:p>
        </p:txBody>
      </p:sp>
      <p:sp>
        <p:nvSpPr>
          <p:cNvPr id="3" name="Content Placeholder 2"/>
          <p:cNvSpPr>
            <a:spLocks noGrp="1"/>
          </p:cNvSpPr>
          <p:nvPr>
            <p:ph idx="1"/>
          </p:nvPr>
        </p:nvSpPr>
        <p:spPr/>
        <p:txBody>
          <a:bodyPr/>
          <a:lstStyle/>
          <a:p>
            <a:r>
              <a:rPr lang="en-US" altLang="en-US" dirty="0"/>
              <a:t>Satisfaction related to job status</a:t>
            </a:r>
          </a:p>
          <a:p>
            <a:r>
              <a:rPr lang="en-US" altLang="en-US" dirty="0"/>
              <a:t>Worker satisfaction also associated with:</a:t>
            </a:r>
          </a:p>
          <a:p>
            <a:pPr lvl="1"/>
            <a:r>
              <a:rPr lang="en-US" altLang="en-US" dirty="0"/>
              <a:t>Nature of job</a:t>
            </a:r>
          </a:p>
          <a:p>
            <a:pPr lvl="1"/>
            <a:r>
              <a:rPr lang="en-US" altLang="en-US" dirty="0"/>
              <a:t>Amount of input one has into one’</a:t>
            </a:r>
            <a:r>
              <a:rPr lang="en-US" altLang="ja-JP" dirty="0"/>
              <a:t>s duties</a:t>
            </a:r>
          </a:p>
          <a:p>
            <a:pPr lvl="1"/>
            <a:r>
              <a:rPr lang="en-US" altLang="en-US" dirty="0"/>
              <a:t>Influence employees have over others</a:t>
            </a:r>
            <a:endParaRPr lang="en-US" dirty="0"/>
          </a:p>
        </p:txBody>
      </p:sp>
    </p:spTree>
    <p:extLst>
      <p:ext uri="{BB962C8B-B14F-4D97-AF65-F5344CB8AC3E}">
        <p14:creationId xmlns:p14="http://schemas.microsoft.com/office/powerpoint/2010/main" val="105588649"/>
      </p:ext>
    </p:extLst>
  </p:cSld>
  <p:clrMapOvr>
    <a:masterClrMapping/>
  </p:clrMapOvr>
  <p:transition spd="slow"/>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Title 1"/>
          <p:cNvSpPr txBox="1">
            <a:spLocks noGrp="1"/>
          </p:cNvSpPr>
          <p:nvPr>
            <p:ph type="title"/>
          </p:nvPr>
        </p:nvSpPr>
        <p:spPr>
          <a:prstGeom prst="rect">
            <a:avLst/>
          </a:prstGeom>
        </p:spPr>
        <p:txBody>
          <a:bodyPr lIns="91425" tIns="91425" rIns="91425" bIns="91425" anchor="b" anchorCtr="0">
            <a:noAutofit/>
          </a:bodyPr>
          <a:lstStyle/>
          <a:p>
            <a:pPr lvl="0">
              <a:spcBef>
                <a:spcPts val="0"/>
              </a:spcBef>
              <a:buClr>
                <a:schemeClr val="lt2"/>
              </a:buClr>
              <a:buSzPct val="25000"/>
              <a:buFont typeface="Times New Roman"/>
              <a:buNone/>
            </a:pPr>
            <a:r>
              <a:rPr lang="en-US" dirty="0">
                <a:solidFill>
                  <a:schemeClr val="lt2"/>
                </a:solidFill>
              </a:rPr>
              <a:t>Copyright</a:t>
            </a:r>
          </a:p>
        </p:txBody>
      </p:sp>
      <p:pic>
        <p:nvPicPr>
          <p:cNvPr id="386" name="Picture 2" descr="This work is protected by United States copyright laws and is provided solely for the use of instructors teaching their courses and assessing student learning. Dissemination or sale of any part of this work (including on the World Wide Web) will destroy the integrity of the work and is not permitted. The work and materials from it should never be made available to students except by instructors using the accompanying text in their classes. All recipients of this work are expected to abide by these restrictions and honor the intended pedagogical purposes and the needs of other instructors who rely on these materials."/>
          <p:cNvPicPr preferRelativeResize="0"/>
          <p:nvPr/>
        </p:nvPicPr>
        <p:blipFill>
          <a:blip r:embed="rId3" cstate="print">
            <a:alphaModFix/>
          </a:blip>
          <a:stretch>
            <a:fillRect/>
          </a:stretch>
        </p:blipFill>
        <p:spPr>
          <a:xfrm>
            <a:off x="1143000" y="2310096"/>
            <a:ext cx="6992625" cy="2466975"/>
          </a:xfrm>
          <a:prstGeom prst="rect">
            <a:avLst/>
          </a:prstGeom>
          <a:noFill/>
          <a:ln>
            <a:noFill/>
          </a:ln>
        </p:spPr>
      </p:pic>
    </p:spTree>
    <p:extLst>
      <p:ext uri="{BB962C8B-B14F-4D97-AF65-F5344CB8AC3E}">
        <p14:creationId xmlns:p14="http://schemas.microsoft.com/office/powerpoint/2010/main" val="34201365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508 Lecture">
  <a:themeElements>
    <a:clrScheme name="Custom 7">
      <a:dk1>
        <a:sysClr val="windowText" lastClr="000000"/>
      </a:dk1>
      <a:lt1>
        <a:sysClr val="window" lastClr="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000" dirty="0" err="1" smtClean="0"/>
        </a:defPPr>
      </a:lstStyle>
    </a:txDef>
  </a:objectDefaults>
  <a:extraClrScheme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5345</TotalTime>
  <Words>4407</Words>
  <Application>Microsoft Office PowerPoint</Application>
  <PresentationFormat>On-screen Show (4:3)</PresentationFormat>
  <Paragraphs>509</Paragraphs>
  <Slides>45</Slides>
  <Notes>36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45</vt:i4>
      </vt:variant>
    </vt:vector>
  </HeadingPairs>
  <TitlesOfParts>
    <vt:vector size="53" baseType="lpstr">
      <vt:lpstr>ＭＳ Ｐゴシック</vt:lpstr>
      <vt:lpstr>Arial</vt:lpstr>
      <vt:lpstr>Calibri</vt:lpstr>
      <vt:lpstr>Tahoma</vt:lpstr>
      <vt:lpstr>Times New Roman</vt:lpstr>
      <vt:lpstr>Verdana</vt:lpstr>
      <vt:lpstr>Wingdings</vt:lpstr>
      <vt:lpstr>508 Lecture</vt:lpstr>
      <vt:lpstr>Development Across the Life Span</vt:lpstr>
      <vt:lpstr>Learning Objectives (1 of 3)</vt:lpstr>
      <vt:lpstr>Learning Objectives (2 of 3)</vt:lpstr>
      <vt:lpstr>Learning Objectives (3 of 3)</vt:lpstr>
      <vt:lpstr>Developmental Tasks of Adulthood</vt:lpstr>
      <vt:lpstr>Forging Relationships: Intimacy, Liking, and Loving During Early Adulthood</vt:lpstr>
      <vt:lpstr>The Components of Happiness</vt:lpstr>
      <vt:lpstr>The Social Clocks of Adulthood</vt:lpstr>
      <vt:lpstr>Seeking Intimacy: Erikson’s View of Young Adulthood</vt:lpstr>
      <vt:lpstr>Emerging Adulthood</vt:lpstr>
      <vt:lpstr>Friendship</vt:lpstr>
      <vt:lpstr>Passionate and Companionate Love</vt:lpstr>
      <vt:lpstr>Sternberg’s Triangular Theory: The Three Faces of Love</vt:lpstr>
      <vt:lpstr>The Combinations of Love (1 of 2)</vt:lpstr>
      <vt:lpstr>The Combinations of Love (2 of 2)</vt:lpstr>
      <vt:lpstr> Figure 14-1 The Shape of Love</vt:lpstr>
      <vt:lpstr>Seeking a Spouse: Is Love the Only Thing that Matters?</vt:lpstr>
      <vt:lpstr>Choosing a Mate</vt:lpstr>
      <vt:lpstr>Figure 14-2 Filtering Potential Marriage Partners</vt:lpstr>
      <vt:lpstr>Figure 14-3 Marriage Outside of One’s Racial/Ethnic Group</vt:lpstr>
      <vt:lpstr>Attachment Styles and Romantic Relationships</vt:lpstr>
      <vt:lpstr>The Course of Relationships</vt:lpstr>
      <vt:lpstr> Figure 14-4 Cohabitation</vt:lpstr>
      <vt:lpstr>Why Marry?</vt:lpstr>
      <vt:lpstr> Figure 14-5 Postponing Marriage</vt:lpstr>
      <vt:lpstr>What Makes Marriage Work? (1 of 2)</vt:lpstr>
      <vt:lpstr>What Makes Marriage Work? (2 of 2)</vt:lpstr>
      <vt:lpstr>Figure 14-6 Divorce Around the World</vt:lpstr>
      <vt:lpstr>Parenthood: Choosing to Have Children</vt:lpstr>
      <vt:lpstr>Figure 14-8 Smaller Is Better</vt:lpstr>
      <vt:lpstr>What Produced the Decline in the U.S. Fertility Rate?</vt:lpstr>
      <vt:lpstr>Figure 14-9 Division of Labor</vt:lpstr>
      <vt:lpstr>The Transition to Parenthood:  Two’s a Couple, Three’s a Crowd?</vt:lpstr>
      <vt:lpstr>Gay and Lesbian Parents</vt:lpstr>
      <vt:lpstr>Staying Single: I Want to Be Alone</vt:lpstr>
      <vt:lpstr>Work: Choosing and Embarking on a Career </vt:lpstr>
      <vt:lpstr>Identity During Young Adulthood:  The Role of Work</vt:lpstr>
      <vt:lpstr>Picking an Occupation:  Career Choice Theory</vt:lpstr>
      <vt:lpstr>Picking an Occupation:  Personality Types</vt:lpstr>
      <vt:lpstr>Gender and Career Choices:  Women’s Work</vt:lpstr>
      <vt:lpstr>Figure 14-10 The Gender Wage Gap</vt:lpstr>
      <vt:lpstr>Why Do People Work?  More Than Earning a Living</vt:lpstr>
      <vt:lpstr>Figure 14-11 Status Hierarchy of Various Professions</vt:lpstr>
      <vt:lpstr>Satisfaction on the Job</vt:lpstr>
      <vt:lpstr>Copyright</vt:lpstr>
    </vt:vector>
  </TitlesOfParts>
  <Company>Cognizant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 Across the Life Span, 8e</dc:title>
  <dc:subject>Humanity Science</dc:subject>
  <dc:creator>Feldman</dc:creator>
  <cp:keywords>Humanity Science</cp:keywords>
  <cp:lastModifiedBy>B, Priyanka (Cognizant)</cp:lastModifiedBy>
  <cp:revision>943</cp:revision>
  <dcterms:created xsi:type="dcterms:W3CDTF">2016-09-22T21:34:04Z</dcterms:created>
  <dcterms:modified xsi:type="dcterms:W3CDTF">2017-12-13T05:46:37Z</dcterms:modified>
</cp:coreProperties>
</file>